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67" r:id="rId3"/>
    <p:sldId id="257" r:id="rId4"/>
    <p:sldId id="268" r:id="rId5"/>
    <p:sldId id="258" r:id="rId6"/>
    <p:sldId id="259" r:id="rId7"/>
    <p:sldId id="260" r:id="rId8"/>
    <p:sldId id="271" r:id="rId9"/>
    <p:sldId id="269" r:id="rId10"/>
    <p:sldId id="261" r:id="rId11"/>
    <p:sldId id="262" r:id="rId12"/>
    <p:sldId id="263" r:id="rId13"/>
    <p:sldId id="272" r:id="rId14"/>
    <p:sldId id="270" r:id="rId15"/>
    <p:sldId id="264" r:id="rId16"/>
    <p:sldId id="265" r:id="rId17"/>
    <p:sldId id="266" r:id="rId18"/>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11"/>
    <p:restoredTop sz="94674"/>
  </p:normalViewPr>
  <p:slideViewPr>
    <p:cSldViewPr snapToGrid="0" snapToObjects="1">
      <p:cViewPr varScale="1">
        <p:scale>
          <a:sx n="124" d="100"/>
          <a:sy n="124" d="100"/>
        </p:scale>
        <p:origin x="640" y="16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jpeg>
</file>

<file path=ppt/media/image3.tiff>
</file>

<file path=ppt/media/image4.tiff>
</file>

<file path=ppt/media/image5.tiff>
</file>

<file path=ppt/media/image6.tiff>
</file>

<file path=ppt/media/image7.tiff>
</file>

<file path=ppt/media/image8.tiff>
</file>

<file path=ppt/media/image9.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6A19C6B-AE92-184C-ABFD-4166F1BD450D}"/>
              </a:ext>
            </a:extLst>
          </p:cNvPr>
          <p:cNvSpPr>
            <a:spLocks noGrp="1"/>
          </p:cNvSpPr>
          <p:nvPr>
            <p:ph type="ctrTitle"/>
          </p:nvPr>
        </p:nvSpPr>
        <p:spPr>
          <a:xfrm>
            <a:off x="1524000" y="1122363"/>
            <a:ext cx="9144000" cy="2387600"/>
          </a:xfrm>
        </p:spPr>
        <p:txBody>
          <a:bodyPr anchor="b"/>
          <a:lstStyle>
            <a:lvl1pPr algn="ctr">
              <a:defRPr sz="6000"/>
            </a:lvl1pPr>
          </a:lstStyle>
          <a:p>
            <a:r>
              <a:rPr kumimoji="1" lang="zh-CN" altLang="en-US"/>
              <a:t>单击此处编辑母版标题样式</a:t>
            </a:r>
          </a:p>
        </p:txBody>
      </p:sp>
      <p:sp>
        <p:nvSpPr>
          <p:cNvPr id="3" name="副标题 2">
            <a:extLst>
              <a:ext uri="{FF2B5EF4-FFF2-40B4-BE49-F238E27FC236}">
                <a16:creationId xmlns:a16="http://schemas.microsoft.com/office/drawing/2014/main" id="{238584DA-F6A4-8F44-BB40-799B30DDB0FE}"/>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kumimoji="1" lang="zh-CN" altLang="en-US"/>
              <a:t>单击此处编辑母版副标题样式</a:t>
            </a:r>
          </a:p>
        </p:txBody>
      </p:sp>
      <p:sp>
        <p:nvSpPr>
          <p:cNvPr id="4" name="日期占位符 3">
            <a:extLst>
              <a:ext uri="{FF2B5EF4-FFF2-40B4-BE49-F238E27FC236}">
                <a16:creationId xmlns:a16="http://schemas.microsoft.com/office/drawing/2014/main" id="{41D2F266-34CD-1248-9334-75310EB766FA}"/>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F4C05879-1DB2-5B42-9067-94BFF4FA0B87}"/>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5FEBEA2C-DB69-974E-9D1A-972B1096E684}"/>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16413959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本">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39339452-D72E-B54E-A80F-B3A210534AAE}"/>
              </a:ext>
            </a:extLst>
          </p:cNvPr>
          <p:cNvSpPr>
            <a:spLocks noGrp="1"/>
          </p:cNvSpPr>
          <p:nvPr>
            <p:ph type="title"/>
          </p:nvPr>
        </p:nvSpPr>
        <p:spPr/>
        <p:txBody>
          <a:bodyPr/>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1342C190-F828-DE45-AB57-7A16E3D042E0}"/>
              </a:ext>
            </a:extLst>
          </p:cNvPr>
          <p:cNvSpPr>
            <a:spLocks noGrp="1"/>
          </p:cNvSpPr>
          <p:nvPr>
            <p:ph type="body" orient="vert" idx="1"/>
          </p:nvPr>
        </p:nvSpPr>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5FF544D6-D35D-4F46-8944-FC4DE9241AF5}"/>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067DBFE2-4783-4949-9DFE-A4BD1C1F2C4D}"/>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502E316F-33A0-8044-ADF2-23573814189A}"/>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164776629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竖排标题和文本">
    <p:spTree>
      <p:nvGrpSpPr>
        <p:cNvPr id="1" name=""/>
        <p:cNvGrpSpPr/>
        <p:nvPr/>
      </p:nvGrpSpPr>
      <p:grpSpPr>
        <a:xfrm>
          <a:off x="0" y="0"/>
          <a:ext cx="0" cy="0"/>
          <a:chOff x="0" y="0"/>
          <a:chExt cx="0" cy="0"/>
        </a:xfrm>
      </p:grpSpPr>
      <p:sp>
        <p:nvSpPr>
          <p:cNvPr id="2" name="竖排标题 1">
            <a:extLst>
              <a:ext uri="{FF2B5EF4-FFF2-40B4-BE49-F238E27FC236}">
                <a16:creationId xmlns:a16="http://schemas.microsoft.com/office/drawing/2014/main" id="{5A86D66B-FD90-3341-AE0F-6AA1FE8E88E7}"/>
              </a:ext>
            </a:extLst>
          </p:cNvPr>
          <p:cNvSpPr>
            <a:spLocks noGrp="1"/>
          </p:cNvSpPr>
          <p:nvPr>
            <p:ph type="title" orient="vert"/>
          </p:nvPr>
        </p:nvSpPr>
        <p:spPr>
          <a:xfrm>
            <a:off x="8724900" y="365125"/>
            <a:ext cx="2628900" cy="5811838"/>
          </a:xfrm>
        </p:spPr>
        <p:txBody>
          <a:bodyPr vert="eaVert"/>
          <a:lstStyle/>
          <a:p>
            <a:r>
              <a:rPr kumimoji="1" lang="zh-CN" altLang="en-US"/>
              <a:t>单击此处编辑母版标题样式</a:t>
            </a:r>
          </a:p>
        </p:txBody>
      </p:sp>
      <p:sp>
        <p:nvSpPr>
          <p:cNvPr id="3" name="竖排文本占位符 2">
            <a:extLst>
              <a:ext uri="{FF2B5EF4-FFF2-40B4-BE49-F238E27FC236}">
                <a16:creationId xmlns:a16="http://schemas.microsoft.com/office/drawing/2014/main" id="{44CE791B-DFC5-D64F-BEF4-D1656D744DB4}"/>
              </a:ext>
            </a:extLst>
          </p:cNvPr>
          <p:cNvSpPr>
            <a:spLocks noGrp="1"/>
          </p:cNvSpPr>
          <p:nvPr>
            <p:ph type="body" orient="vert" idx="1"/>
          </p:nvPr>
        </p:nvSpPr>
        <p:spPr>
          <a:xfrm>
            <a:off x="838200" y="365125"/>
            <a:ext cx="7734300" cy="5811838"/>
          </a:xfrm>
        </p:spPr>
        <p:txBody>
          <a:bodyPr vert="eaVert"/>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2945FE57-B967-314D-B728-2B3B0E88AB26}"/>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AFA327CF-3995-C34D-A670-428F59CDF0C4}"/>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729BE595-CC64-CF42-B0C6-0802472EE91D}"/>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83158692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E246CEF-22BE-604C-8205-9EB20F17818F}"/>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B14CD328-DD55-3947-8F6C-05435B320D7A}"/>
              </a:ext>
            </a:extLst>
          </p:cNvPr>
          <p:cNvSpPr>
            <a:spLocks noGrp="1"/>
          </p:cNvSpPr>
          <p:nvPr>
            <p:ph idx="1"/>
          </p:nvPr>
        </p:nvSpPr>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02C44B45-3C57-2048-AD03-2EEEB7B5C1B6}"/>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4435C9B7-C420-F143-9239-E5E4C1D95B52}"/>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84E708FA-8EA4-5B4E-AA98-FA2A4D2D3B31}"/>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6063127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451A7D3F-BAE5-DB44-AD56-FFE6C7C22A38}"/>
              </a:ext>
            </a:extLst>
          </p:cNvPr>
          <p:cNvSpPr>
            <a:spLocks noGrp="1"/>
          </p:cNvSpPr>
          <p:nvPr>
            <p:ph type="title"/>
          </p:nvPr>
        </p:nvSpPr>
        <p:spPr>
          <a:xfrm>
            <a:off x="831850" y="1709738"/>
            <a:ext cx="10515600" cy="2852737"/>
          </a:xfrm>
        </p:spPr>
        <p:txBody>
          <a:bodyPr anchor="b"/>
          <a:lstStyle>
            <a:lvl1pPr>
              <a:defRPr sz="6000"/>
            </a:lvl1pPr>
          </a:lstStyle>
          <a:p>
            <a:r>
              <a:rPr kumimoji="1" lang="zh-CN" altLang="en-US"/>
              <a:t>单击此处编辑母版标题样式</a:t>
            </a:r>
          </a:p>
        </p:txBody>
      </p:sp>
      <p:sp>
        <p:nvSpPr>
          <p:cNvPr id="3" name="文本占位符 2">
            <a:extLst>
              <a:ext uri="{FF2B5EF4-FFF2-40B4-BE49-F238E27FC236}">
                <a16:creationId xmlns:a16="http://schemas.microsoft.com/office/drawing/2014/main" id="{642D6AF3-381D-D446-AE02-5525B4D110E1}"/>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kumimoji="1" lang="zh-CN" altLang="en-US"/>
              <a:t>编辑母版文本样式</a:t>
            </a:r>
          </a:p>
        </p:txBody>
      </p:sp>
      <p:sp>
        <p:nvSpPr>
          <p:cNvPr id="4" name="日期占位符 3">
            <a:extLst>
              <a:ext uri="{FF2B5EF4-FFF2-40B4-BE49-F238E27FC236}">
                <a16:creationId xmlns:a16="http://schemas.microsoft.com/office/drawing/2014/main" id="{561D1B87-B1F9-0745-A006-CDB1A338B73A}"/>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1C576295-AA1F-3941-BA09-498F66FB741B}"/>
              </a:ext>
            </a:extLst>
          </p:cNvPr>
          <p:cNvSpPr>
            <a:spLocks noGrp="1"/>
          </p:cNvSpPr>
          <p:nvPr>
            <p:ph type="ftr" sz="quarter" idx="11"/>
          </p:nvPr>
        </p:nvSpPr>
        <p:spPr/>
        <p:txBody>
          <a:bodyPr/>
          <a:lstStyle/>
          <a:p>
            <a:endParaRPr kumimoji="1" lang="zh-CN" altLang="en-US"/>
          </a:p>
        </p:txBody>
      </p:sp>
      <p:sp>
        <p:nvSpPr>
          <p:cNvPr id="6" name="幻灯片编号占位符 5">
            <a:extLst>
              <a:ext uri="{FF2B5EF4-FFF2-40B4-BE49-F238E27FC236}">
                <a16:creationId xmlns:a16="http://schemas.microsoft.com/office/drawing/2014/main" id="{0C8FB5D8-4A44-E540-B845-66FD743E82D6}"/>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4077434668"/>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项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B48DBA90-181D-4947-9F8F-8CCEDF983CDC}"/>
              </a:ext>
            </a:extLst>
          </p:cNvPr>
          <p:cNvSpPr>
            <a:spLocks noGrp="1"/>
          </p:cNvSpPr>
          <p:nvPr>
            <p:ph type="title"/>
          </p:nvPr>
        </p:nvSpPr>
        <p:spPr/>
        <p:txBody>
          <a:bodyPr/>
          <a:lstStyle/>
          <a:p>
            <a:r>
              <a:rPr kumimoji="1" lang="zh-CN" altLang="en-US"/>
              <a:t>单击此处编辑母版标题样式</a:t>
            </a:r>
          </a:p>
        </p:txBody>
      </p:sp>
      <p:sp>
        <p:nvSpPr>
          <p:cNvPr id="3" name="内容占位符 2">
            <a:extLst>
              <a:ext uri="{FF2B5EF4-FFF2-40B4-BE49-F238E27FC236}">
                <a16:creationId xmlns:a16="http://schemas.microsoft.com/office/drawing/2014/main" id="{508FBA4E-802B-DB40-9B6B-AE66174BE927}"/>
              </a:ext>
            </a:extLst>
          </p:cNvPr>
          <p:cNvSpPr>
            <a:spLocks noGrp="1"/>
          </p:cNvSpPr>
          <p:nvPr>
            <p:ph sz="half" idx="1"/>
          </p:nvPr>
        </p:nvSpPr>
        <p:spPr>
          <a:xfrm>
            <a:off x="838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内容占位符 3">
            <a:extLst>
              <a:ext uri="{FF2B5EF4-FFF2-40B4-BE49-F238E27FC236}">
                <a16:creationId xmlns:a16="http://schemas.microsoft.com/office/drawing/2014/main" id="{076364F9-19B1-C54A-8887-A038A0FD592A}"/>
              </a:ext>
            </a:extLst>
          </p:cNvPr>
          <p:cNvSpPr>
            <a:spLocks noGrp="1"/>
          </p:cNvSpPr>
          <p:nvPr>
            <p:ph sz="half" idx="2"/>
          </p:nvPr>
        </p:nvSpPr>
        <p:spPr>
          <a:xfrm>
            <a:off x="6172200" y="1825625"/>
            <a:ext cx="5181600" cy="435133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日期占位符 4">
            <a:extLst>
              <a:ext uri="{FF2B5EF4-FFF2-40B4-BE49-F238E27FC236}">
                <a16:creationId xmlns:a16="http://schemas.microsoft.com/office/drawing/2014/main" id="{60FF8DB7-A5E9-9249-9A93-A4C3582FD94F}"/>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80C6AC6F-0D3D-D54D-8DB7-A40B65E9346F}"/>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1B3CFB66-E264-FD4A-B6E3-0B45A1A2DC7D}"/>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219690093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C0DF319A-08E9-974D-86AB-5C2B70E0EFDF}"/>
              </a:ext>
            </a:extLst>
          </p:cNvPr>
          <p:cNvSpPr>
            <a:spLocks noGrp="1"/>
          </p:cNvSpPr>
          <p:nvPr>
            <p:ph type="title"/>
          </p:nvPr>
        </p:nvSpPr>
        <p:spPr>
          <a:xfrm>
            <a:off x="839788" y="365125"/>
            <a:ext cx="10515600" cy="1325563"/>
          </a:xfrm>
        </p:spPr>
        <p:txBody>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B5A799E7-F8B1-2A4C-97A0-802D51E2EB5D}"/>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4" name="内容占位符 3">
            <a:extLst>
              <a:ext uri="{FF2B5EF4-FFF2-40B4-BE49-F238E27FC236}">
                <a16:creationId xmlns:a16="http://schemas.microsoft.com/office/drawing/2014/main" id="{D9CA1CAB-586E-5F46-B395-2E8B785B62FC}"/>
              </a:ext>
            </a:extLst>
          </p:cNvPr>
          <p:cNvSpPr>
            <a:spLocks noGrp="1"/>
          </p:cNvSpPr>
          <p:nvPr>
            <p:ph sz="half" idx="2"/>
          </p:nvPr>
        </p:nvSpPr>
        <p:spPr>
          <a:xfrm>
            <a:off x="839788" y="2505075"/>
            <a:ext cx="5157787"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5" name="文本占位符 4">
            <a:extLst>
              <a:ext uri="{FF2B5EF4-FFF2-40B4-BE49-F238E27FC236}">
                <a16:creationId xmlns:a16="http://schemas.microsoft.com/office/drawing/2014/main" id="{3AF5B8B4-19E9-9147-8A25-F76E05C7D6A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kumimoji="1" lang="zh-CN" altLang="en-US"/>
              <a:t>编辑母版文本样式</a:t>
            </a:r>
          </a:p>
        </p:txBody>
      </p:sp>
      <p:sp>
        <p:nvSpPr>
          <p:cNvPr id="6" name="内容占位符 5">
            <a:extLst>
              <a:ext uri="{FF2B5EF4-FFF2-40B4-BE49-F238E27FC236}">
                <a16:creationId xmlns:a16="http://schemas.microsoft.com/office/drawing/2014/main" id="{CE08ADBE-204D-834B-8833-4CF18957084D}"/>
              </a:ext>
            </a:extLst>
          </p:cNvPr>
          <p:cNvSpPr>
            <a:spLocks noGrp="1"/>
          </p:cNvSpPr>
          <p:nvPr>
            <p:ph sz="quarter" idx="4"/>
          </p:nvPr>
        </p:nvSpPr>
        <p:spPr>
          <a:xfrm>
            <a:off x="6172200" y="2505075"/>
            <a:ext cx="5183188" cy="3684588"/>
          </a:xfrm>
        </p:spPr>
        <p:txBody>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7" name="日期占位符 6">
            <a:extLst>
              <a:ext uri="{FF2B5EF4-FFF2-40B4-BE49-F238E27FC236}">
                <a16:creationId xmlns:a16="http://schemas.microsoft.com/office/drawing/2014/main" id="{472DD56F-748D-D34E-9FE2-A805C9E980D1}"/>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8" name="页脚占位符 7">
            <a:extLst>
              <a:ext uri="{FF2B5EF4-FFF2-40B4-BE49-F238E27FC236}">
                <a16:creationId xmlns:a16="http://schemas.microsoft.com/office/drawing/2014/main" id="{212733BE-456C-5D4A-BF75-20081688F45C}"/>
              </a:ext>
            </a:extLst>
          </p:cNvPr>
          <p:cNvSpPr>
            <a:spLocks noGrp="1"/>
          </p:cNvSpPr>
          <p:nvPr>
            <p:ph type="ftr" sz="quarter" idx="11"/>
          </p:nvPr>
        </p:nvSpPr>
        <p:spPr/>
        <p:txBody>
          <a:bodyPr/>
          <a:lstStyle/>
          <a:p>
            <a:endParaRPr kumimoji="1" lang="zh-CN" altLang="en-US"/>
          </a:p>
        </p:txBody>
      </p:sp>
      <p:sp>
        <p:nvSpPr>
          <p:cNvPr id="9" name="幻灯片编号占位符 8">
            <a:extLst>
              <a:ext uri="{FF2B5EF4-FFF2-40B4-BE49-F238E27FC236}">
                <a16:creationId xmlns:a16="http://schemas.microsoft.com/office/drawing/2014/main" id="{B316E1F6-296E-2A4C-9C29-FE0D27E29EF2}"/>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3563420017"/>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710C5FBB-6B8B-E046-A5C5-0F3D408CF5DA}"/>
              </a:ext>
            </a:extLst>
          </p:cNvPr>
          <p:cNvSpPr>
            <a:spLocks noGrp="1"/>
          </p:cNvSpPr>
          <p:nvPr>
            <p:ph type="title"/>
          </p:nvPr>
        </p:nvSpPr>
        <p:spPr/>
        <p:txBody>
          <a:bodyPr/>
          <a:lstStyle/>
          <a:p>
            <a:r>
              <a:rPr kumimoji="1" lang="zh-CN" altLang="en-US"/>
              <a:t>单击此处编辑母版标题样式</a:t>
            </a:r>
          </a:p>
        </p:txBody>
      </p:sp>
      <p:sp>
        <p:nvSpPr>
          <p:cNvPr id="3" name="日期占位符 2">
            <a:extLst>
              <a:ext uri="{FF2B5EF4-FFF2-40B4-BE49-F238E27FC236}">
                <a16:creationId xmlns:a16="http://schemas.microsoft.com/office/drawing/2014/main" id="{2DFCBA13-68E2-514B-9D26-E1B7713815B5}"/>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4" name="页脚占位符 3">
            <a:extLst>
              <a:ext uri="{FF2B5EF4-FFF2-40B4-BE49-F238E27FC236}">
                <a16:creationId xmlns:a16="http://schemas.microsoft.com/office/drawing/2014/main" id="{7DFDCED1-FA2B-D24B-A453-050F0D180607}"/>
              </a:ext>
            </a:extLst>
          </p:cNvPr>
          <p:cNvSpPr>
            <a:spLocks noGrp="1"/>
          </p:cNvSpPr>
          <p:nvPr>
            <p:ph type="ftr" sz="quarter" idx="11"/>
          </p:nvPr>
        </p:nvSpPr>
        <p:spPr/>
        <p:txBody>
          <a:bodyPr/>
          <a:lstStyle/>
          <a:p>
            <a:endParaRPr kumimoji="1" lang="zh-CN" altLang="en-US"/>
          </a:p>
        </p:txBody>
      </p:sp>
      <p:sp>
        <p:nvSpPr>
          <p:cNvPr id="5" name="幻灯片编号占位符 4">
            <a:extLst>
              <a:ext uri="{FF2B5EF4-FFF2-40B4-BE49-F238E27FC236}">
                <a16:creationId xmlns:a16="http://schemas.microsoft.com/office/drawing/2014/main" id="{2AB34F1C-9654-1D4A-A419-6325F1D080F4}"/>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227704081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a:extLst>
              <a:ext uri="{FF2B5EF4-FFF2-40B4-BE49-F238E27FC236}">
                <a16:creationId xmlns:a16="http://schemas.microsoft.com/office/drawing/2014/main" id="{FB395084-9B69-BB40-9A53-6973EF52FE17}"/>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3" name="页脚占位符 2">
            <a:extLst>
              <a:ext uri="{FF2B5EF4-FFF2-40B4-BE49-F238E27FC236}">
                <a16:creationId xmlns:a16="http://schemas.microsoft.com/office/drawing/2014/main" id="{B217F3CE-6F4C-A34B-B7D9-E6D1911CD64A}"/>
              </a:ext>
            </a:extLst>
          </p:cNvPr>
          <p:cNvSpPr>
            <a:spLocks noGrp="1"/>
          </p:cNvSpPr>
          <p:nvPr>
            <p:ph type="ftr" sz="quarter" idx="11"/>
          </p:nvPr>
        </p:nvSpPr>
        <p:spPr/>
        <p:txBody>
          <a:bodyPr/>
          <a:lstStyle/>
          <a:p>
            <a:endParaRPr kumimoji="1" lang="zh-CN" altLang="en-US"/>
          </a:p>
        </p:txBody>
      </p:sp>
      <p:sp>
        <p:nvSpPr>
          <p:cNvPr id="4" name="幻灯片编号占位符 3">
            <a:extLst>
              <a:ext uri="{FF2B5EF4-FFF2-40B4-BE49-F238E27FC236}">
                <a16:creationId xmlns:a16="http://schemas.microsoft.com/office/drawing/2014/main" id="{0736326D-A7D5-F740-A15F-57FCF2CAC3EE}"/>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53035895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2B50C929-1D20-6548-AAB3-5C2124C2BAC7}"/>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内容占位符 2">
            <a:extLst>
              <a:ext uri="{FF2B5EF4-FFF2-40B4-BE49-F238E27FC236}">
                <a16:creationId xmlns:a16="http://schemas.microsoft.com/office/drawing/2014/main" id="{92D9F939-08A0-AB4A-B167-01DE9B33D166}"/>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文本占位符 3">
            <a:extLst>
              <a:ext uri="{FF2B5EF4-FFF2-40B4-BE49-F238E27FC236}">
                <a16:creationId xmlns:a16="http://schemas.microsoft.com/office/drawing/2014/main" id="{80195121-C1D6-ED46-914B-72B8E5CD2C0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B41FEADD-EED9-9944-8603-2790436B3CDC}"/>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340EE3E8-F756-E34A-ACFD-20AC0661C814}"/>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C7CDEAF9-84F0-2441-BAD7-5C13AF749B12}"/>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301268602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43C7DD3-589F-F245-BD44-FB40D98304BB}"/>
              </a:ext>
            </a:extLst>
          </p:cNvPr>
          <p:cNvSpPr>
            <a:spLocks noGrp="1"/>
          </p:cNvSpPr>
          <p:nvPr>
            <p:ph type="title"/>
          </p:nvPr>
        </p:nvSpPr>
        <p:spPr>
          <a:xfrm>
            <a:off x="839788" y="457200"/>
            <a:ext cx="3932237" cy="1600200"/>
          </a:xfrm>
        </p:spPr>
        <p:txBody>
          <a:bodyPr anchor="b"/>
          <a:lstStyle>
            <a:lvl1pPr>
              <a:defRPr sz="3200"/>
            </a:lvl1pPr>
          </a:lstStyle>
          <a:p>
            <a:r>
              <a:rPr kumimoji="1" lang="zh-CN" altLang="en-US"/>
              <a:t>单击此处编辑母版标题样式</a:t>
            </a:r>
          </a:p>
        </p:txBody>
      </p:sp>
      <p:sp>
        <p:nvSpPr>
          <p:cNvPr id="3" name="图片占位符 2">
            <a:extLst>
              <a:ext uri="{FF2B5EF4-FFF2-40B4-BE49-F238E27FC236}">
                <a16:creationId xmlns:a16="http://schemas.microsoft.com/office/drawing/2014/main" id="{0FFF9350-6FC5-7247-9A46-CB34A7F4D6B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kumimoji="1" lang="zh-CN" altLang="en-US"/>
          </a:p>
        </p:txBody>
      </p:sp>
      <p:sp>
        <p:nvSpPr>
          <p:cNvPr id="4" name="文本占位符 3">
            <a:extLst>
              <a:ext uri="{FF2B5EF4-FFF2-40B4-BE49-F238E27FC236}">
                <a16:creationId xmlns:a16="http://schemas.microsoft.com/office/drawing/2014/main" id="{D6582B0B-5C22-F647-86E1-1F0BAEA36D8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kumimoji="1" lang="zh-CN" altLang="en-US"/>
              <a:t>编辑母版文本样式</a:t>
            </a:r>
          </a:p>
        </p:txBody>
      </p:sp>
      <p:sp>
        <p:nvSpPr>
          <p:cNvPr id="5" name="日期占位符 4">
            <a:extLst>
              <a:ext uri="{FF2B5EF4-FFF2-40B4-BE49-F238E27FC236}">
                <a16:creationId xmlns:a16="http://schemas.microsoft.com/office/drawing/2014/main" id="{DB0DB7D0-CDFD-D748-8BCA-04D96D36B4D1}"/>
              </a:ext>
            </a:extLst>
          </p:cNvPr>
          <p:cNvSpPr>
            <a:spLocks noGrp="1"/>
          </p:cNvSpPr>
          <p:nvPr>
            <p:ph type="dt" sz="half" idx="10"/>
          </p:nvPr>
        </p:nvSpPr>
        <p:spPr/>
        <p:txBody>
          <a:bodyPr/>
          <a:lstStyle/>
          <a:p>
            <a:fld id="{76EDF3D0-9914-2643-AA26-0BF59C0DE00A}" type="datetimeFigureOut">
              <a:rPr kumimoji="1" lang="zh-CN" altLang="en-US" smtClean="0"/>
              <a:t>2019/11/25</a:t>
            </a:fld>
            <a:endParaRPr kumimoji="1" lang="zh-CN" altLang="en-US"/>
          </a:p>
        </p:txBody>
      </p:sp>
      <p:sp>
        <p:nvSpPr>
          <p:cNvPr id="6" name="页脚占位符 5">
            <a:extLst>
              <a:ext uri="{FF2B5EF4-FFF2-40B4-BE49-F238E27FC236}">
                <a16:creationId xmlns:a16="http://schemas.microsoft.com/office/drawing/2014/main" id="{809638C4-F763-664C-8C78-3A9CE921D2CA}"/>
              </a:ext>
            </a:extLst>
          </p:cNvPr>
          <p:cNvSpPr>
            <a:spLocks noGrp="1"/>
          </p:cNvSpPr>
          <p:nvPr>
            <p:ph type="ftr" sz="quarter" idx="11"/>
          </p:nvPr>
        </p:nvSpPr>
        <p:spPr/>
        <p:txBody>
          <a:bodyPr/>
          <a:lstStyle/>
          <a:p>
            <a:endParaRPr kumimoji="1" lang="zh-CN" altLang="en-US"/>
          </a:p>
        </p:txBody>
      </p:sp>
      <p:sp>
        <p:nvSpPr>
          <p:cNvPr id="7" name="幻灯片编号占位符 6">
            <a:extLst>
              <a:ext uri="{FF2B5EF4-FFF2-40B4-BE49-F238E27FC236}">
                <a16:creationId xmlns:a16="http://schemas.microsoft.com/office/drawing/2014/main" id="{4FD99DFF-0010-F040-B020-8C7CA519289C}"/>
              </a:ext>
            </a:extLst>
          </p:cNvPr>
          <p:cNvSpPr>
            <a:spLocks noGrp="1"/>
          </p:cNvSpPr>
          <p:nvPr>
            <p:ph type="sldNum" sz="quarter" idx="12"/>
          </p:nvPr>
        </p:nvSpPr>
        <p:spPr/>
        <p:txBody>
          <a:body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3646168644"/>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a:extLst>
              <a:ext uri="{FF2B5EF4-FFF2-40B4-BE49-F238E27FC236}">
                <a16:creationId xmlns:a16="http://schemas.microsoft.com/office/drawing/2014/main" id="{0B32CDD2-4C4B-4E48-B61D-6607FB2E98BD}"/>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kumimoji="1" lang="zh-CN" altLang="en-US"/>
              <a:t>单击此处编辑母版标题样式</a:t>
            </a:r>
          </a:p>
        </p:txBody>
      </p:sp>
      <p:sp>
        <p:nvSpPr>
          <p:cNvPr id="3" name="文本占位符 2">
            <a:extLst>
              <a:ext uri="{FF2B5EF4-FFF2-40B4-BE49-F238E27FC236}">
                <a16:creationId xmlns:a16="http://schemas.microsoft.com/office/drawing/2014/main" id="{1CDA534A-7466-B84F-9975-38992A86E1A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kumimoji="1" lang="zh-CN" altLang="en-US"/>
              <a:t>编辑母版文本样式</a:t>
            </a:r>
          </a:p>
          <a:p>
            <a:pPr lvl="1"/>
            <a:r>
              <a:rPr kumimoji="1" lang="zh-CN" altLang="en-US"/>
              <a:t>第二级</a:t>
            </a:r>
          </a:p>
          <a:p>
            <a:pPr lvl="2"/>
            <a:r>
              <a:rPr kumimoji="1" lang="zh-CN" altLang="en-US"/>
              <a:t>第三级</a:t>
            </a:r>
          </a:p>
          <a:p>
            <a:pPr lvl="3"/>
            <a:r>
              <a:rPr kumimoji="1" lang="zh-CN" altLang="en-US"/>
              <a:t>第四级</a:t>
            </a:r>
          </a:p>
          <a:p>
            <a:pPr lvl="4"/>
            <a:r>
              <a:rPr kumimoji="1" lang="zh-CN" altLang="en-US"/>
              <a:t>第五级</a:t>
            </a:r>
          </a:p>
        </p:txBody>
      </p:sp>
      <p:sp>
        <p:nvSpPr>
          <p:cNvPr id="4" name="日期占位符 3">
            <a:extLst>
              <a:ext uri="{FF2B5EF4-FFF2-40B4-BE49-F238E27FC236}">
                <a16:creationId xmlns:a16="http://schemas.microsoft.com/office/drawing/2014/main" id="{51BF3D82-A039-BF4A-A7A7-963CCD992C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76EDF3D0-9914-2643-AA26-0BF59C0DE00A}" type="datetimeFigureOut">
              <a:rPr kumimoji="1" lang="zh-CN" altLang="en-US" smtClean="0"/>
              <a:t>2019/11/25</a:t>
            </a:fld>
            <a:endParaRPr kumimoji="1" lang="zh-CN" altLang="en-US"/>
          </a:p>
        </p:txBody>
      </p:sp>
      <p:sp>
        <p:nvSpPr>
          <p:cNvPr id="5" name="页脚占位符 4">
            <a:extLst>
              <a:ext uri="{FF2B5EF4-FFF2-40B4-BE49-F238E27FC236}">
                <a16:creationId xmlns:a16="http://schemas.microsoft.com/office/drawing/2014/main" id="{8C659198-55BA-BF4F-A72E-B1A75A7CCE6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kumimoji="1" lang="zh-CN" altLang="en-US"/>
          </a:p>
        </p:txBody>
      </p:sp>
      <p:sp>
        <p:nvSpPr>
          <p:cNvPr id="6" name="幻灯片编号占位符 5">
            <a:extLst>
              <a:ext uri="{FF2B5EF4-FFF2-40B4-BE49-F238E27FC236}">
                <a16:creationId xmlns:a16="http://schemas.microsoft.com/office/drawing/2014/main" id="{E0AED772-2BCB-C248-8DD6-0A0DFCE2D58F}"/>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654F0D65-3250-1345-A7FA-7864D6CBBCC7}" type="slidenum">
              <a:rPr kumimoji="1" lang="zh-CN" altLang="en-US" smtClean="0"/>
              <a:t>‹#›</a:t>
            </a:fld>
            <a:endParaRPr kumimoji="1" lang="zh-CN" altLang="en-US"/>
          </a:p>
        </p:txBody>
      </p:sp>
    </p:spTree>
    <p:extLst>
      <p:ext uri="{BB962C8B-B14F-4D97-AF65-F5344CB8AC3E}">
        <p14:creationId xmlns:p14="http://schemas.microsoft.com/office/powerpoint/2010/main" val="307800943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tiff"/><Relationship Id="rId2" Type="http://schemas.openxmlformats.org/officeDocument/2006/relationships/image" Target="../media/image5.tiff"/><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7.tiff"/><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8.tiff"/><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9.tiff"/><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p:txBody>
          <a:bodyPr>
            <a:normAutofit fontScale="90000"/>
          </a:bodyPr>
          <a:lstStyle/>
          <a:p>
            <a:r>
              <a:rPr lang="zh-CN" altLang="en-US" dirty="0"/>
              <a:t>深入理解浏览器的缓存机制</a:t>
            </a:r>
            <a:br>
              <a:rPr lang="zh-CN" altLang="en-US" dirty="0"/>
            </a:br>
            <a:endParaRPr kumimoji="1" lang="zh-CN" altLang="en-US" dirty="0"/>
          </a:p>
        </p:txBody>
      </p:sp>
    </p:spTree>
    <p:extLst>
      <p:ext uri="{BB962C8B-B14F-4D97-AF65-F5344CB8AC3E}">
        <p14:creationId xmlns:p14="http://schemas.microsoft.com/office/powerpoint/2010/main" val="2702666629"/>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协商缓存</a:t>
            </a:r>
            <a:r>
              <a:rPr lang="en-US" altLang="zh-Hans" dirty="0"/>
              <a:t>—</a:t>
            </a:r>
            <a:r>
              <a:rPr lang="zh-Hans" altLang="en-US" dirty="0"/>
              <a:t>什么是协商缓存</a:t>
            </a:r>
            <a:endParaRPr kumimoji="1" lang="zh-CN" altLang="en-US" dirty="0"/>
          </a:p>
        </p:txBody>
      </p:sp>
      <p:pic>
        <p:nvPicPr>
          <p:cNvPr id="3" name="图片 2">
            <a:extLst>
              <a:ext uri="{FF2B5EF4-FFF2-40B4-BE49-F238E27FC236}">
                <a16:creationId xmlns:a16="http://schemas.microsoft.com/office/drawing/2014/main" id="{A2408D95-EA83-4049-80FE-43F871A13989}"/>
              </a:ext>
            </a:extLst>
          </p:cNvPr>
          <p:cNvPicPr>
            <a:picLocks noChangeAspect="1"/>
          </p:cNvPicPr>
          <p:nvPr/>
        </p:nvPicPr>
        <p:blipFill>
          <a:blip r:embed="rId2"/>
          <a:stretch>
            <a:fillRect/>
          </a:stretch>
        </p:blipFill>
        <p:spPr>
          <a:xfrm>
            <a:off x="441005" y="2177382"/>
            <a:ext cx="5654995" cy="4297157"/>
          </a:xfrm>
          <a:prstGeom prst="rect">
            <a:avLst/>
          </a:prstGeom>
        </p:spPr>
      </p:pic>
      <p:pic>
        <p:nvPicPr>
          <p:cNvPr id="5" name="图片 4">
            <a:extLst>
              <a:ext uri="{FF2B5EF4-FFF2-40B4-BE49-F238E27FC236}">
                <a16:creationId xmlns:a16="http://schemas.microsoft.com/office/drawing/2014/main" id="{476CE496-0A4F-BD4A-A497-EAC04CF34961}"/>
              </a:ext>
            </a:extLst>
          </p:cNvPr>
          <p:cNvPicPr>
            <a:picLocks noChangeAspect="1"/>
          </p:cNvPicPr>
          <p:nvPr/>
        </p:nvPicPr>
        <p:blipFill>
          <a:blip r:embed="rId3"/>
          <a:stretch>
            <a:fillRect/>
          </a:stretch>
        </p:blipFill>
        <p:spPr>
          <a:xfrm>
            <a:off x="6650908" y="2177382"/>
            <a:ext cx="5297372" cy="4120178"/>
          </a:xfrm>
          <a:prstGeom prst="rect">
            <a:avLst/>
          </a:prstGeom>
        </p:spPr>
      </p:pic>
      <p:sp>
        <p:nvSpPr>
          <p:cNvPr id="8" name="矩形 7">
            <a:extLst>
              <a:ext uri="{FF2B5EF4-FFF2-40B4-BE49-F238E27FC236}">
                <a16:creationId xmlns:a16="http://schemas.microsoft.com/office/drawing/2014/main" id="{586D28E0-6E55-8F4A-80D9-8BBFC07CD11B}"/>
              </a:ext>
            </a:extLst>
          </p:cNvPr>
          <p:cNvSpPr/>
          <p:nvPr/>
        </p:nvSpPr>
        <p:spPr>
          <a:xfrm>
            <a:off x="441005" y="1468457"/>
            <a:ext cx="6425177" cy="470385"/>
          </a:xfrm>
          <a:prstGeom prst="rect">
            <a:avLst/>
          </a:prstGeom>
        </p:spPr>
        <p:txBody>
          <a:bodyPr wrap="square">
            <a:spAutoFit/>
          </a:bodyPr>
          <a:lstStyle/>
          <a:p>
            <a:pPr>
              <a:lnSpc>
                <a:spcPct val="150000"/>
              </a:lnSpc>
            </a:pPr>
            <a:r>
              <a:rPr lang="zh-Hans" altLang="en-US" b="1" i="0" u="none" strike="noStrike" dirty="0">
                <a:solidFill>
                  <a:srgbClr val="FF0000"/>
                </a:solidFill>
                <a:effectLst/>
                <a:latin typeface="Avenir" panose="02000503020000020003" pitchFamily="2" charset="0"/>
              </a:rPr>
              <a:t>缓存无更新：</a:t>
            </a:r>
            <a:endParaRPr lang="zh-CN" altLang="en-US" b="1" dirty="0">
              <a:solidFill>
                <a:srgbClr val="FF0000"/>
              </a:solidFill>
            </a:endParaRPr>
          </a:p>
        </p:txBody>
      </p:sp>
      <p:sp>
        <p:nvSpPr>
          <p:cNvPr id="9" name="矩形 8">
            <a:extLst>
              <a:ext uri="{FF2B5EF4-FFF2-40B4-BE49-F238E27FC236}">
                <a16:creationId xmlns:a16="http://schemas.microsoft.com/office/drawing/2014/main" id="{D52BF5B5-70DC-7641-9771-945188ADA577}"/>
              </a:ext>
            </a:extLst>
          </p:cNvPr>
          <p:cNvSpPr/>
          <p:nvPr/>
        </p:nvSpPr>
        <p:spPr>
          <a:xfrm>
            <a:off x="6650908" y="1497712"/>
            <a:ext cx="6425177" cy="470385"/>
          </a:xfrm>
          <a:prstGeom prst="rect">
            <a:avLst/>
          </a:prstGeom>
        </p:spPr>
        <p:txBody>
          <a:bodyPr wrap="square">
            <a:spAutoFit/>
          </a:bodyPr>
          <a:lstStyle/>
          <a:p>
            <a:pPr>
              <a:lnSpc>
                <a:spcPct val="150000"/>
              </a:lnSpc>
            </a:pPr>
            <a:r>
              <a:rPr lang="zh-Hans" altLang="en-US" b="1" i="0" u="none" strike="noStrike" dirty="0">
                <a:solidFill>
                  <a:srgbClr val="FF0000"/>
                </a:solidFill>
                <a:effectLst/>
                <a:latin typeface="Avenir" panose="02000503020000020003" pitchFamily="2" charset="0"/>
              </a:rPr>
              <a:t>缓存有更新：</a:t>
            </a:r>
            <a:endParaRPr lang="zh-CN" altLang="en-US" b="1" dirty="0">
              <a:solidFill>
                <a:srgbClr val="FF0000"/>
              </a:solidFill>
            </a:endParaRPr>
          </a:p>
        </p:txBody>
      </p:sp>
    </p:spTree>
    <p:extLst>
      <p:ext uri="{BB962C8B-B14F-4D97-AF65-F5344CB8AC3E}">
        <p14:creationId xmlns:p14="http://schemas.microsoft.com/office/powerpoint/2010/main" val="126812890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协商缓存</a:t>
            </a:r>
            <a:r>
              <a:rPr lang="en-US" altLang="zh-Hans" dirty="0"/>
              <a:t>—</a:t>
            </a:r>
            <a:r>
              <a:rPr lang="en" altLang="zh-CN" dirty="0"/>
              <a:t>Last-Modified</a:t>
            </a:r>
            <a:endParaRPr kumimoji="1" lang="zh-CN" altLang="en-US" dirty="0"/>
          </a:p>
        </p:txBody>
      </p:sp>
      <p:pic>
        <p:nvPicPr>
          <p:cNvPr id="4" name="图片 3">
            <a:extLst>
              <a:ext uri="{FF2B5EF4-FFF2-40B4-BE49-F238E27FC236}">
                <a16:creationId xmlns:a16="http://schemas.microsoft.com/office/drawing/2014/main" id="{C1C0B54C-2A93-1942-BFBE-E9CAD6F50879}"/>
              </a:ext>
            </a:extLst>
          </p:cNvPr>
          <p:cNvPicPr>
            <a:picLocks noChangeAspect="1"/>
          </p:cNvPicPr>
          <p:nvPr/>
        </p:nvPicPr>
        <p:blipFill>
          <a:blip r:embed="rId2"/>
          <a:stretch>
            <a:fillRect/>
          </a:stretch>
        </p:blipFill>
        <p:spPr>
          <a:xfrm>
            <a:off x="1091994" y="1690687"/>
            <a:ext cx="4851605" cy="4209155"/>
          </a:xfrm>
          <a:prstGeom prst="rect">
            <a:avLst/>
          </a:prstGeom>
        </p:spPr>
      </p:pic>
      <p:sp>
        <p:nvSpPr>
          <p:cNvPr id="6" name="矩形 5">
            <a:extLst>
              <a:ext uri="{FF2B5EF4-FFF2-40B4-BE49-F238E27FC236}">
                <a16:creationId xmlns:a16="http://schemas.microsoft.com/office/drawing/2014/main" id="{BD3CE903-CA38-A243-89C7-C8D192DC830A}"/>
              </a:ext>
            </a:extLst>
          </p:cNvPr>
          <p:cNvSpPr/>
          <p:nvPr/>
        </p:nvSpPr>
        <p:spPr>
          <a:xfrm>
            <a:off x="6499123" y="1690687"/>
            <a:ext cx="4854677" cy="3794372"/>
          </a:xfrm>
          <a:prstGeom prst="rect">
            <a:avLst/>
          </a:prstGeom>
        </p:spPr>
        <p:txBody>
          <a:bodyPr wrap="square">
            <a:spAutoFit/>
          </a:bodyPr>
          <a:lstStyle/>
          <a:p>
            <a:pPr algn="just">
              <a:lnSpc>
                <a:spcPct val="150000"/>
              </a:lnSpc>
            </a:pPr>
            <a:r>
              <a:rPr lang="en" altLang="zh-CN" b="0" i="0" u="none" strike="noStrike" dirty="0">
                <a:solidFill>
                  <a:srgbClr val="4A4A4A"/>
                </a:solidFill>
                <a:effectLst/>
                <a:latin typeface="Avenir" panose="02000503020000020003" pitchFamily="2" charset="0"/>
              </a:rPr>
              <a:t>Last-Modified </a:t>
            </a:r>
            <a:r>
              <a:rPr lang="zh-CN" altLang="en-US" b="0" i="0" u="none" strike="noStrike" dirty="0">
                <a:solidFill>
                  <a:srgbClr val="4A4A4A"/>
                </a:solidFill>
                <a:effectLst/>
                <a:latin typeface="Avenir" panose="02000503020000020003" pitchFamily="2" charset="0"/>
              </a:rPr>
              <a:t>弊端：</a:t>
            </a:r>
            <a:endParaRPr lang="en-US" altLang="zh-CN" b="0" i="0" u="none" strike="noStrike" dirty="0">
              <a:solidFill>
                <a:srgbClr val="4A4A4A"/>
              </a:solidFill>
              <a:effectLst/>
              <a:latin typeface="Avenir" panose="02000503020000020003" pitchFamily="2" charset="0"/>
            </a:endParaRPr>
          </a:p>
          <a:p>
            <a:pPr algn="just">
              <a:lnSpc>
                <a:spcPct val="150000"/>
              </a:lnSpc>
            </a:pPr>
            <a:endParaRPr lang="zh-CN" altLang="en-US" b="0" i="0" u="none" strike="noStrike" dirty="0">
              <a:solidFill>
                <a:srgbClr val="4A4A4A"/>
              </a:solidFill>
              <a:effectLst/>
              <a:latin typeface="Avenir" panose="02000503020000020003" pitchFamily="2" charset="0"/>
            </a:endParaRPr>
          </a:p>
          <a:p>
            <a:pPr algn="just">
              <a:lnSpc>
                <a:spcPct val="150000"/>
              </a:lnSpc>
              <a:buFont typeface="Arial" panose="020B0604020202020204" pitchFamily="34" charset="0"/>
              <a:buChar char="•"/>
            </a:pPr>
            <a:r>
              <a:rPr lang="zh-CN" altLang="en-US" b="0" i="0" u="none" strike="noStrike" dirty="0">
                <a:solidFill>
                  <a:srgbClr val="4A4A4A"/>
                </a:solidFill>
                <a:effectLst/>
                <a:latin typeface="Avenir" panose="02000503020000020003" pitchFamily="2" charset="0"/>
              </a:rPr>
              <a:t>如果本地打开缓存文件，即使没有对文件进行修改，但还是会造成 </a:t>
            </a:r>
            <a:r>
              <a:rPr lang="en" altLang="zh-CN" b="0" i="0" u="none" strike="noStrike" dirty="0">
                <a:solidFill>
                  <a:srgbClr val="4A4A4A"/>
                </a:solidFill>
                <a:effectLst/>
                <a:latin typeface="Avenir" panose="02000503020000020003" pitchFamily="2" charset="0"/>
              </a:rPr>
              <a:t>Last-Modified </a:t>
            </a:r>
            <a:r>
              <a:rPr lang="zh-CN" altLang="en-US" b="0" i="0" u="none" strike="noStrike" dirty="0">
                <a:solidFill>
                  <a:srgbClr val="4A4A4A"/>
                </a:solidFill>
                <a:effectLst/>
                <a:latin typeface="Avenir" panose="02000503020000020003" pitchFamily="2" charset="0"/>
              </a:rPr>
              <a:t>被修改，服务端不能命中缓存导致发送相同的资源；</a:t>
            </a:r>
            <a:endParaRPr lang="en-US" altLang="zh-CN" b="0" i="0" u="none" strike="noStrike" dirty="0">
              <a:solidFill>
                <a:srgbClr val="4A4A4A"/>
              </a:solidFill>
              <a:effectLst/>
              <a:latin typeface="Avenir" panose="02000503020000020003" pitchFamily="2" charset="0"/>
            </a:endParaRPr>
          </a:p>
          <a:p>
            <a:pPr algn="just">
              <a:lnSpc>
                <a:spcPct val="150000"/>
              </a:lnSpc>
              <a:buFont typeface="Arial" panose="020B0604020202020204" pitchFamily="34" charset="0"/>
              <a:buChar char="•"/>
            </a:pPr>
            <a:endParaRPr lang="zh-CN" altLang="en-US" b="0" i="0" u="none" strike="noStrike" dirty="0">
              <a:solidFill>
                <a:srgbClr val="4A4A4A"/>
              </a:solidFill>
              <a:effectLst/>
              <a:latin typeface="Avenir" panose="02000503020000020003" pitchFamily="2" charset="0"/>
            </a:endParaRPr>
          </a:p>
          <a:p>
            <a:pPr algn="just">
              <a:lnSpc>
                <a:spcPct val="150000"/>
              </a:lnSpc>
              <a:buFont typeface="Arial" panose="020B0604020202020204" pitchFamily="34" charset="0"/>
              <a:buChar char="•"/>
            </a:pPr>
            <a:r>
              <a:rPr lang="zh-CN" altLang="en-US" b="0" i="0" u="none" strike="noStrike" dirty="0">
                <a:solidFill>
                  <a:srgbClr val="4A4A4A"/>
                </a:solidFill>
                <a:effectLst/>
                <a:latin typeface="Avenir" panose="02000503020000020003" pitchFamily="2" charset="0"/>
              </a:rPr>
              <a:t>因为 </a:t>
            </a:r>
            <a:r>
              <a:rPr lang="en" altLang="zh-CN" b="0" i="0" u="none" strike="noStrike" dirty="0">
                <a:solidFill>
                  <a:srgbClr val="4A4A4A"/>
                </a:solidFill>
                <a:effectLst/>
                <a:latin typeface="Avenir" panose="02000503020000020003" pitchFamily="2" charset="0"/>
              </a:rPr>
              <a:t>Last-Modified </a:t>
            </a:r>
            <a:r>
              <a:rPr lang="zh-CN" altLang="en-US" b="0" i="0" u="none" strike="noStrike" dirty="0">
                <a:solidFill>
                  <a:srgbClr val="4A4A4A"/>
                </a:solidFill>
                <a:effectLst/>
                <a:latin typeface="Avenir" panose="02000503020000020003" pitchFamily="2" charset="0"/>
              </a:rPr>
              <a:t>只能以秒计时，如果在不可感知的时间内修改完成文件，那么服务端会认为资源还是命中了，不会返回正确的资源。</a:t>
            </a:r>
          </a:p>
        </p:txBody>
      </p:sp>
    </p:spTree>
    <p:extLst>
      <p:ext uri="{BB962C8B-B14F-4D97-AF65-F5344CB8AC3E}">
        <p14:creationId xmlns:p14="http://schemas.microsoft.com/office/powerpoint/2010/main" val="657913184"/>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协商缓存</a:t>
            </a:r>
            <a:r>
              <a:rPr lang="en-US" altLang="zh-Hans" dirty="0"/>
              <a:t>—</a:t>
            </a:r>
            <a:r>
              <a:rPr lang="en" altLang="zh-CN" dirty="0" err="1"/>
              <a:t>ETag</a:t>
            </a:r>
            <a:r>
              <a:rPr lang="en" altLang="zh-CN" dirty="0"/>
              <a:t> </a:t>
            </a:r>
            <a:endParaRPr kumimoji="1" lang="zh-CN" altLang="en-US" dirty="0"/>
          </a:p>
        </p:txBody>
      </p:sp>
      <p:sp>
        <p:nvSpPr>
          <p:cNvPr id="6" name="矩形 5">
            <a:extLst>
              <a:ext uri="{FF2B5EF4-FFF2-40B4-BE49-F238E27FC236}">
                <a16:creationId xmlns:a16="http://schemas.microsoft.com/office/drawing/2014/main" id="{BD3CE903-CA38-A243-89C7-C8D192DC830A}"/>
              </a:ext>
            </a:extLst>
          </p:cNvPr>
          <p:cNvSpPr/>
          <p:nvPr/>
        </p:nvSpPr>
        <p:spPr>
          <a:xfrm>
            <a:off x="6925038" y="1240188"/>
            <a:ext cx="4854677" cy="5451557"/>
          </a:xfrm>
          <a:prstGeom prst="rect">
            <a:avLst/>
          </a:prstGeom>
        </p:spPr>
        <p:txBody>
          <a:bodyPr wrap="square">
            <a:spAutoFit/>
          </a:bodyPr>
          <a:lstStyle/>
          <a:p>
            <a:pPr>
              <a:lnSpc>
                <a:spcPct val="150000"/>
              </a:lnSpc>
            </a:pPr>
            <a:r>
              <a:rPr lang="zh-CN" altLang="en-US" dirty="0"/>
              <a:t>浏览器在下一次加载资源向服务器发送请求时，会将上一次返回的 </a:t>
            </a:r>
            <a:r>
              <a:rPr lang="en" altLang="zh-CN" dirty="0" err="1"/>
              <a:t>Etag</a:t>
            </a:r>
            <a:r>
              <a:rPr lang="en" altLang="zh-CN" dirty="0"/>
              <a:t> </a:t>
            </a:r>
            <a:r>
              <a:rPr lang="zh-CN" altLang="en-US" dirty="0"/>
              <a:t>值放到 </a:t>
            </a:r>
            <a:r>
              <a:rPr lang="en" altLang="zh-CN" dirty="0"/>
              <a:t>request header </a:t>
            </a:r>
            <a:r>
              <a:rPr lang="zh-CN" altLang="en-US" dirty="0"/>
              <a:t>里的 </a:t>
            </a:r>
            <a:r>
              <a:rPr lang="en" altLang="zh-CN" dirty="0"/>
              <a:t>If-None-Match </a:t>
            </a:r>
            <a:r>
              <a:rPr lang="zh-CN" altLang="en-US" dirty="0"/>
              <a:t>里，服务器只需要比较客户端传来的 </a:t>
            </a:r>
            <a:r>
              <a:rPr lang="en" altLang="zh-CN" dirty="0"/>
              <a:t>If-None-Match </a:t>
            </a:r>
            <a:r>
              <a:rPr lang="zh-CN" altLang="en-US" dirty="0"/>
              <a:t>跟自己服务器上该资源的 </a:t>
            </a:r>
            <a:r>
              <a:rPr lang="en" altLang="zh-CN" dirty="0" err="1"/>
              <a:t>ETag</a:t>
            </a:r>
            <a:r>
              <a:rPr lang="en" altLang="zh-CN" dirty="0"/>
              <a:t> </a:t>
            </a:r>
            <a:r>
              <a:rPr lang="zh-CN" altLang="en-US" dirty="0"/>
              <a:t>是否一致，就能很好地判断资源相对客户端而言是否被修改过了。</a:t>
            </a:r>
            <a:endParaRPr lang="en-US" altLang="zh-CN" dirty="0"/>
          </a:p>
          <a:p>
            <a:pPr>
              <a:lnSpc>
                <a:spcPct val="150000"/>
              </a:lnSpc>
            </a:pPr>
            <a:endParaRPr lang="en-US" altLang="zh-CN" dirty="0"/>
          </a:p>
          <a:p>
            <a:pPr>
              <a:lnSpc>
                <a:spcPct val="150000"/>
              </a:lnSpc>
            </a:pPr>
            <a:r>
              <a:rPr lang="zh-CN" altLang="en-US" dirty="0"/>
              <a:t>如果服务器发现 </a:t>
            </a:r>
            <a:r>
              <a:rPr lang="en" altLang="zh-CN" dirty="0" err="1"/>
              <a:t>ETag</a:t>
            </a:r>
            <a:r>
              <a:rPr lang="en" altLang="zh-CN" dirty="0"/>
              <a:t> </a:t>
            </a:r>
            <a:r>
              <a:rPr lang="zh-CN" altLang="en-US" dirty="0"/>
              <a:t>匹配不上，那么直接以常规 </a:t>
            </a:r>
            <a:r>
              <a:rPr lang="en" altLang="zh-CN" dirty="0"/>
              <a:t>GET 200 </a:t>
            </a:r>
            <a:r>
              <a:rPr lang="zh-CN" altLang="en-US" dirty="0"/>
              <a:t>回包形式将新的资源（当然也包括了新的 </a:t>
            </a:r>
            <a:r>
              <a:rPr lang="en" altLang="zh-CN" dirty="0" err="1"/>
              <a:t>ETag</a:t>
            </a:r>
            <a:r>
              <a:rPr lang="zh-CN" altLang="en" dirty="0"/>
              <a:t>）</a:t>
            </a:r>
            <a:r>
              <a:rPr lang="zh-CN" altLang="en-US" dirty="0"/>
              <a:t>发给客户端；</a:t>
            </a:r>
            <a:endParaRPr lang="en-US" altLang="zh-CN" dirty="0"/>
          </a:p>
          <a:p>
            <a:pPr>
              <a:lnSpc>
                <a:spcPct val="150000"/>
              </a:lnSpc>
            </a:pPr>
            <a:endParaRPr lang="en-US" altLang="zh-CN" dirty="0"/>
          </a:p>
          <a:p>
            <a:pPr>
              <a:lnSpc>
                <a:spcPct val="150000"/>
              </a:lnSpc>
            </a:pPr>
            <a:r>
              <a:rPr lang="zh-CN" altLang="en-US" dirty="0"/>
              <a:t>如果 </a:t>
            </a:r>
            <a:r>
              <a:rPr lang="en" altLang="zh-CN" dirty="0" err="1"/>
              <a:t>ETag</a:t>
            </a:r>
            <a:r>
              <a:rPr lang="en" altLang="zh-CN" dirty="0"/>
              <a:t> </a:t>
            </a:r>
            <a:r>
              <a:rPr lang="zh-CN" altLang="en-US" dirty="0"/>
              <a:t>是一致的，则直接返回 </a:t>
            </a:r>
            <a:r>
              <a:rPr lang="en-US" altLang="zh-CN" dirty="0"/>
              <a:t>304 </a:t>
            </a:r>
            <a:r>
              <a:rPr lang="zh-CN" altLang="en-US" dirty="0"/>
              <a:t>知会客户端直接使用本地缓存即可。</a:t>
            </a:r>
            <a:endParaRPr lang="zh-CN" altLang="en" dirty="0"/>
          </a:p>
        </p:txBody>
      </p:sp>
      <p:pic>
        <p:nvPicPr>
          <p:cNvPr id="3" name="图片 2">
            <a:extLst>
              <a:ext uri="{FF2B5EF4-FFF2-40B4-BE49-F238E27FC236}">
                <a16:creationId xmlns:a16="http://schemas.microsoft.com/office/drawing/2014/main" id="{E31D7F71-F21B-8044-91A9-D2F2C446BE39}"/>
              </a:ext>
            </a:extLst>
          </p:cNvPr>
          <p:cNvPicPr>
            <a:picLocks noChangeAspect="1"/>
          </p:cNvPicPr>
          <p:nvPr/>
        </p:nvPicPr>
        <p:blipFill>
          <a:blip r:embed="rId2"/>
          <a:stretch>
            <a:fillRect/>
          </a:stretch>
        </p:blipFill>
        <p:spPr>
          <a:xfrm>
            <a:off x="838200" y="1905067"/>
            <a:ext cx="5628970" cy="2639224"/>
          </a:xfrm>
          <a:prstGeom prst="rect">
            <a:avLst/>
          </a:prstGeom>
        </p:spPr>
      </p:pic>
      <p:sp>
        <p:nvSpPr>
          <p:cNvPr id="4" name="文本框 3">
            <a:extLst>
              <a:ext uri="{FF2B5EF4-FFF2-40B4-BE49-F238E27FC236}">
                <a16:creationId xmlns:a16="http://schemas.microsoft.com/office/drawing/2014/main" id="{93951A12-55F8-F74B-9FF1-02937FA0A59D}"/>
              </a:ext>
            </a:extLst>
          </p:cNvPr>
          <p:cNvSpPr txBox="1"/>
          <p:nvPr/>
        </p:nvSpPr>
        <p:spPr>
          <a:xfrm>
            <a:off x="838200" y="4989777"/>
            <a:ext cx="5396345" cy="1200329"/>
          </a:xfrm>
          <a:prstGeom prst="rect">
            <a:avLst/>
          </a:prstGeom>
          <a:noFill/>
        </p:spPr>
        <p:txBody>
          <a:bodyPr wrap="square" rtlCol="0">
            <a:spAutoFit/>
          </a:bodyPr>
          <a:lstStyle/>
          <a:p>
            <a:r>
              <a:rPr lang="en" altLang="zh-CN" b="1" dirty="0" err="1"/>
              <a:t>Etag</a:t>
            </a:r>
            <a:r>
              <a:rPr lang="en" altLang="zh-CN" b="1" dirty="0"/>
              <a:t> </a:t>
            </a:r>
            <a:r>
              <a:rPr lang="zh-CN" altLang="en-US" b="1" dirty="0"/>
              <a:t>是服务器响应请求时，返回当前资源文件的一个唯一标识 </a:t>
            </a:r>
            <a:r>
              <a:rPr lang="en-US" altLang="zh-CN" b="1" dirty="0"/>
              <a:t>(</a:t>
            </a:r>
            <a:r>
              <a:rPr lang="zh-CN" altLang="en-US" b="1" dirty="0"/>
              <a:t>由服务器生成</a:t>
            </a:r>
            <a:r>
              <a:rPr lang="en-US" altLang="zh-CN" b="1" dirty="0"/>
              <a:t>)</a:t>
            </a:r>
            <a:r>
              <a:rPr lang="zh-CN" altLang="en-US" b="1" dirty="0"/>
              <a:t>，只要资源有变化，</a:t>
            </a:r>
            <a:r>
              <a:rPr lang="en" altLang="zh-CN" b="1" dirty="0" err="1"/>
              <a:t>Etag</a:t>
            </a:r>
            <a:r>
              <a:rPr lang="en" altLang="zh-CN" b="1" dirty="0"/>
              <a:t> </a:t>
            </a:r>
            <a:r>
              <a:rPr lang="zh-CN" altLang="en-US" b="1" dirty="0"/>
              <a:t>就会重新生成</a:t>
            </a:r>
            <a:r>
              <a:rPr lang="zh-CN" altLang="en-US" dirty="0"/>
              <a:t>。</a:t>
            </a:r>
            <a:endParaRPr lang="en-US" altLang="zh-CN" dirty="0"/>
          </a:p>
          <a:p>
            <a:endParaRPr kumimoji="1" lang="zh-CN" altLang="en-US" dirty="0"/>
          </a:p>
        </p:txBody>
      </p:sp>
    </p:spTree>
    <p:extLst>
      <p:ext uri="{BB962C8B-B14F-4D97-AF65-F5344CB8AC3E}">
        <p14:creationId xmlns:p14="http://schemas.microsoft.com/office/powerpoint/2010/main" val="59244470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en" altLang="zh-CN" dirty="0"/>
              <a:t>Last-Modified</a:t>
            </a:r>
            <a:r>
              <a:rPr lang="en-US" altLang="zh-Hans" dirty="0"/>
              <a:t> &amp;&amp; </a:t>
            </a:r>
            <a:r>
              <a:rPr lang="en-US" altLang="zh-Hans" dirty="0" err="1"/>
              <a:t>ETag</a:t>
            </a:r>
            <a:r>
              <a:rPr lang="zh-Hans" altLang="en-US" dirty="0"/>
              <a:t>对比</a:t>
            </a:r>
            <a:endParaRPr kumimoji="1" lang="zh-CN" altLang="en-US" dirty="0"/>
          </a:p>
        </p:txBody>
      </p:sp>
      <p:sp>
        <p:nvSpPr>
          <p:cNvPr id="4" name="矩形 3">
            <a:extLst>
              <a:ext uri="{FF2B5EF4-FFF2-40B4-BE49-F238E27FC236}">
                <a16:creationId xmlns:a16="http://schemas.microsoft.com/office/drawing/2014/main" id="{EE7E3C03-FD3C-BC4A-A36C-77FF332C568B}"/>
              </a:ext>
            </a:extLst>
          </p:cNvPr>
          <p:cNvSpPr/>
          <p:nvPr/>
        </p:nvSpPr>
        <p:spPr>
          <a:xfrm>
            <a:off x="838200" y="2009342"/>
            <a:ext cx="8319654" cy="3831818"/>
          </a:xfrm>
          <a:prstGeom prst="rect">
            <a:avLst/>
          </a:prstGeom>
        </p:spPr>
        <p:txBody>
          <a:bodyPr wrap="square">
            <a:spAutoFit/>
          </a:bodyPr>
          <a:lstStyle/>
          <a:p>
            <a:pPr>
              <a:lnSpc>
                <a:spcPct val="150000"/>
              </a:lnSpc>
            </a:pPr>
            <a:r>
              <a:rPr lang="zh-Hans" altLang="en-US" dirty="0"/>
              <a:t>一，</a:t>
            </a:r>
            <a:r>
              <a:rPr lang="zh-CN" altLang="en-US" dirty="0"/>
              <a:t>首先在精确度上，</a:t>
            </a:r>
            <a:r>
              <a:rPr lang="en" altLang="zh-CN" dirty="0" err="1"/>
              <a:t>Etag</a:t>
            </a:r>
            <a:r>
              <a:rPr lang="en" altLang="zh-CN" dirty="0"/>
              <a:t> </a:t>
            </a:r>
            <a:r>
              <a:rPr lang="zh-CN" altLang="en-US" dirty="0"/>
              <a:t>要优于 </a:t>
            </a:r>
            <a:r>
              <a:rPr lang="en" altLang="zh-CN" dirty="0"/>
              <a:t>Last-</a:t>
            </a:r>
            <a:r>
              <a:rPr lang="en" altLang="zh-CN" dirty="0" err="1"/>
              <a:t>Modifie</a:t>
            </a:r>
            <a:r>
              <a:rPr lang="zh-CN" altLang="en" dirty="0"/>
              <a:t>，</a:t>
            </a:r>
            <a:r>
              <a:rPr lang="en" altLang="zh-CN" dirty="0"/>
              <a:t>Last-Modified </a:t>
            </a:r>
            <a:r>
              <a:rPr lang="zh-CN" altLang="en-US" dirty="0"/>
              <a:t>的时间单位是秒，如果某个文件在 </a:t>
            </a:r>
            <a:r>
              <a:rPr lang="en-US" altLang="zh-CN" dirty="0"/>
              <a:t>1 </a:t>
            </a:r>
            <a:r>
              <a:rPr lang="zh-CN" altLang="en-US" dirty="0"/>
              <a:t>秒内改变了多次，那么他们的 </a:t>
            </a:r>
            <a:r>
              <a:rPr lang="en" altLang="zh-CN" dirty="0"/>
              <a:t>Last-Modified </a:t>
            </a:r>
            <a:r>
              <a:rPr lang="zh-CN" altLang="en-US" dirty="0"/>
              <a:t>其实并没有体现出来修改，但是 </a:t>
            </a:r>
            <a:r>
              <a:rPr lang="en" altLang="zh-CN" dirty="0" err="1"/>
              <a:t>Etag</a:t>
            </a:r>
            <a:r>
              <a:rPr lang="en" altLang="zh-CN" dirty="0"/>
              <a:t> </a:t>
            </a:r>
            <a:r>
              <a:rPr lang="zh-CN" altLang="en-US" dirty="0"/>
              <a:t>每次都会改变确保了精度</a:t>
            </a:r>
            <a:endParaRPr lang="en-US" altLang="zh-CN" dirty="0"/>
          </a:p>
          <a:p>
            <a:pPr>
              <a:lnSpc>
                <a:spcPct val="150000"/>
              </a:lnSpc>
            </a:pPr>
            <a:endParaRPr lang="en-US" altLang="zh-CN" dirty="0"/>
          </a:p>
          <a:p>
            <a:pPr>
              <a:lnSpc>
                <a:spcPct val="150000"/>
              </a:lnSpc>
            </a:pPr>
            <a:endParaRPr lang="zh-CN" altLang="en-US" dirty="0"/>
          </a:p>
          <a:p>
            <a:r>
              <a:rPr lang="zh-Hans" altLang="en-US" dirty="0"/>
              <a:t>二，</a:t>
            </a:r>
            <a:r>
              <a:rPr lang="zh-CN" altLang="en-US" dirty="0"/>
              <a:t>在性能上，</a:t>
            </a:r>
            <a:r>
              <a:rPr lang="en" altLang="zh-CN" dirty="0" err="1"/>
              <a:t>Etag</a:t>
            </a:r>
            <a:r>
              <a:rPr lang="en" altLang="zh-CN" dirty="0"/>
              <a:t> </a:t>
            </a:r>
            <a:r>
              <a:rPr lang="zh-CN" altLang="en-US" dirty="0"/>
              <a:t>要逊于 </a:t>
            </a:r>
            <a:r>
              <a:rPr lang="en" altLang="zh-CN" dirty="0"/>
              <a:t>Last-Modified</a:t>
            </a:r>
            <a:r>
              <a:rPr lang="zh-CN" altLang="en" dirty="0"/>
              <a:t>，</a:t>
            </a:r>
            <a:r>
              <a:rPr lang="zh-CN" altLang="en-US" dirty="0"/>
              <a:t>毕竟 </a:t>
            </a:r>
            <a:r>
              <a:rPr lang="en" altLang="zh-CN" dirty="0"/>
              <a:t>Last-Modified </a:t>
            </a:r>
            <a:r>
              <a:rPr lang="zh-CN" altLang="en-US" dirty="0"/>
              <a:t>只需要记录时间，而 </a:t>
            </a:r>
            <a:r>
              <a:rPr lang="en" altLang="zh-CN" dirty="0" err="1"/>
              <a:t>Etag</a:t>
            </a:r>
            <a:r>
              <a:rPr lang="en" altLang="zh-CN" dirty="0"/>
              <a:t> </a:t>
            </a:r>
            <a:r>
              <a:rPr lang="zh-CN" altLang="en-US" dirty="0"/>
              <a:t>需要服务器通过算法来计算出一个 </a:t>
            </a:r>
            <a:r>
              <a:rPr lang="en" altLang="zh-CN" dirty="0"/>
              <a:t>hash </a:t>
            </a:r>
            <a:r>
              <a:rPr lang="zh-CN" altLang="en-US" dirty="0"/>
              <a:t>值；</a:t>
            </a:r>
            <a:endParaRPr lang="en-US" altLang="zh-CN" dirty="0"/>
          </a:p>
          <a:p>
            <a:endParaRPr lang="en-US" altLang="zh-CN" dirty="0"/>
          </a:p>
          <a:p>
            <a:endParaRPr lang="en-US" altLang="zh-CN" dirty="0"/>
          </a:p>
          <a:p>
            <a:endParaRPr lang="zh-CN" altLang="en-US" dirty="0"/>
          </a:p>
          <a:p>
            <a:r>
              <a:rPr lang="zh-CN" altLang="en-US" dirty="0"/>
              <a:t>三，在优先级上，服务器校验优先考虑 </a:t>
            </a:r>
            <a:r>
              <a:rPr lang="en" altLang="zh-CN" dirty="0" err="1"/>
              <a:t>Etag</a:t>
            </a:r>
            <a:r>
              <a:rPr lang="zh-CN" altLang="en" dirty="0"/>
              <a:t>。</a:t>
            </a:r>
          </a:p>
        </p:txBody>
      </p:sp>
    </p:spTree>
    <p:extLst>
      <p:ext uri="{BB962C8B-B14F-4D97-AF65-F5344CB8AC3E}">
        <p14:creationId xmlns:p14="http://schemas.microsoft.com/office/powerpoint/2010/main" val="41042248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a:xfrm>
            <a:off x="934065" y="117987"/>
            <a:ext cx="9144000" cy="5869858"/>
          </a:xfrm>
        </p:spPr>
        <p:txBody>
          <a:bodyPr>
            <a:normAutofit/>
          </a:bodyPr>
          <a:lstStyle/>
          <a:p>
            <a:pPr algn="l">
              <a:lnSpc>
                <a:spcPct val="150000"/>
              </a:lnSpc>
            </a:pPr>
            <a:r>
              <a:rPr lang="zh-Hans" altLang="en-US" dirty="0"/>
              <a:t>一，什么是缓存</a:t>
            </a:r>
            <a:br>
              <a:rPr lang="en-US" altLang="zh-Hans" dirty="0"/>
            </a:br>
            <a:r>
              <a:rPr lang="zh-Hans" altLang="en-US" dirty="0"/>
              <a:t>二，什么是强缓存</a:t>
            </a:r>
            <a:br>
              <a:rPr lang="en-US" altLang="zh-Hans" dirty="0"/>
            </a:br>
            <a:r>
              <a:rPr lang="zh-Hans" altLang="en-US" dirty="0"/>
              <a:t>三，什么是协商缓存</a:t>
            </a:r>
            <a:br>
              <a:rPr lang="en-US" altLang="zh-Hans" dirty="0"/>
            </a:br>
            <a:r>
              <a:rPr lang="zh-Hans" altLang="en-US" b="1" dirty="0">
                <a:solidFill>
                  <a:srgbClr val="FF0000"/>
                </a:solidFill>
              </a:rPr>
              <a:t>四，怎么使用缓存</a:t>
            </a:r>
            <a:endParaRPr kumimoji="1" lang="zh-CN" altLang="en-US" b="1" dirty="0">
              <a:solidFill>
                <a:srgbClr val="FF0000"/>
              </a:solidFill>
            </a:endParaRPr>
          </a:p>
        </p:txBody>
      </p:sp>
    </p:spTree>
    <p:extLst>
      <p:ext uri="{BB962C8B-B14F-4D97-AF65-F5344CB8AC3E}">
        <p14:creationId xmlns:p14="http://schemas.microsoft.com/office/powerpoint/2010/main" val="249112008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总体缓存机制解析</a:t>
            </a:r>
            <a:endParaRPr kumimoji="1" lang="zh-CN" altLang="en-US" dirty="0"/>
          </a:p>
        </p:txBody>
      </p:sp>
      <p:pic>
        <p:nvPicPr>
          <p:cNvPr id="4" name="图片 3">
            <a:extLst>
              <a:ext uri="{FF2B5EF4-FFF2-40B4-BE49-F238E27FC236}">
                <a16:creationId xmlns:a16="http://schemas.microsoft.com/office/drawing/2014/main" id="{9A0EDE9F-9E10-6748-B117-7FF9D07A8229}"/>
              </a:ext>
            </a:extLst>
          </p:cNvPr>
          <p:cNvPicPr>
            <a:picLocks noChangeAspect="1"/>
          </p:cNvPicPr>
          <p:nvPr/>
        </p:nvPicPr>
        <p:blipFill>
          <a:blip r:embed="rId2"/>
          <a:stretch>
            <a:fillRect/>
          </a:stretch>
        </p:blipFill>
        <p:spPr>
          <a:xfrm>
            <a:off x="838200" y="1690688"/>
            <a:ext cx="5430069" cy="4843035"/>
          </a:xfrm>
          <a:prstGeom prst="rect">
            <a:avLst/>
          </a:prstGeom>
        </p:spPr>
      </p:pic>
      <p:sp>
        <p:nvSpPr>
          <p:cNvPr id="5" name="矩形 4">
            <a:extLst>
              <a:ext uri="{FF2B5EF4-FFF2-40B4-BE49-F238E27FC236}">
                <a16:creationId xmlns:a16="http://schemas.microsoft.com/office/drawing/2014/main" id="{AA22B7F4-F348-684C-81C7-5458CF186F4B}"/>
              </a:ext>
            </a:extLst>
          </p:cNvPr>
          <p:cNvSpPr/>
          <p:nvPr/>
        </p:nvSpPr>
        <p:spPr>
          <a:xfrm>
            <a:off x="6821129" y="1897145"/>
            <a:ext cx="4532671" cy="4205062"/>
          </a:xfrm>
          <a:prstGeom prst="rect">
            <a:avLst/>
          </a:prstGeom>
        </p:spPr>
        <p:txBody>
          <a:bodyPr wrap="square">
            <a:spAutoFit/>
          </a:bodyPr>
          <a:lstStyle/>
          <a:p>
            <a:pPr>
              <a:lnSpc>
                <a:spcPct val="150000"/>
              </a:lnSpc>
            </a:pPr>
            <a:r>
              <a:rPr lang="zh-CN" altLang="en-US" b="1" i="0" u="none" strike="noStrike" dirty="0">
                <a:solidFill>
                  <a:srgbClr val="4A4A4A"/>
                </a:solidFill>
                <a:effectLst/>
                <a:latin typeface="Avenir" panose="02000503020000020003" pitchFamily="2" charset="0"/>
              </a:rPr>
              <a:t>强制缓存优先于协商缓存进行，若强制缓存 </a:t>
            </a:r>
            <a:r>
              <a:rPr lang="en-US" altLang="zh-CN" b="1" i="0" u="none" strike="noStrike" dirty="0">
                <a:solidFill>
                  <a:srgbClr val="4A4A4A"/>
                </a:solidFill>
                <a:effectLst/>
                <a:latin typeface="Avenir" panose="02000503020000020003" pitchFamily="2" charset="0"/>
              </a:rPr>
              <a:t>(</a:t>
            </a:r>
            <a:r>
              <a:rPr lang="en" altLang="zh-CN" b="1" i="0" u="none" strike="noStrike" dirty="0">
                <a:solidFill>
                  <a:srgbClr val="4A4A4A"/>
                </a:solidFill>
                <a:effectLst/>
                <a:latin typeface="Avenir" panose="02000503020000020003" pitchFamily="2" charset="0"/>
              </a:rPr>
              <a:t>Expires </a:t>
            </a:r>
            <a:r>
              <a:rPr lang="zh-CN" altLang="en-US" b="1" i="0" u="none" strike="noStrike" dirty="0">
                <a:solidFill>
                  <a:srgbClr val="4A4A4A"/>
                </a:solidFill>
                <a:effectLst/>
                <a:latin typeface="Avenir" panose="02000503020000020003" pitchFamily="2" charset="0"/>
              </a:rPr>
              <a:t>和 </a:t>
            </a:r>
            <a:r>
              <a:rPr lang="en" altLang="zh-CN" b="1" i="0" u="none" strike="noStrike" dirty="0">
                <a:solidFill>
                  <a:srgbClr val="4A4A4A"/>
                </a:solidFill>
                <a:effectLst/>
                <a:latin typeface="Avenir" panose="02000503020000020003" pitchFamily="2" charset="0"/>
              </a:rPr>
              <a:t>Cache-Control) </a:t>
            </a:r>
            <a:r>
              <a:rPr lang="zh-CN" altLang="en-US" b="1" i="0" u="none" strike="noStrike" dirty="0">
                <a:solidFill>
                  <a:srgbClr val="4A4A4A"/>
                </a:solidFill>
                <a:effectLst/>
                <a:latin typeface="Avenir" panose="02000503020000020003" pitchFamily="2" charset="0"/>
              </a:rPr>
              <a:t>生效则直接使用缓存，若不生效则进行协商缓存 </a:t>
            </a:r>
            <a:r>
              <a:rPr lang="en-US" altLang="zh-CN" b="1" i="0" u="none" strike="noStrike" dirty="0">
                <a:solidFill>
                  <a:srgbClr val="4A4A4A"/>
                </a:solidFill>
                <a:effectLst/>
                <a:latin typeface="Avenir" panose="02000503020000020003" pitchFamily="2" charset="0"/>
              </a:rPr>
              <a:t>(</a:t>
            </a:r>
            <a:r>
              <a:rPr lang="en" altLang="zh-CN" b="1" i="0" u="none" strike="noStrike" dirty="0">
                <a:solidFill>
                  <a:srgbClr val="4A4A4A"/>
                </a:solidFill>
                <a:effectLst/>
                <a:latin typeface="Avenir" panose="02000503020000020003" pitchFamily="2" charset="0"/>
              </a:rPr>
              <a:t>Last-Modified / If-Modified-Since </a:t>
            </a:r>
            <a:r>
              <a:rPr lang="zh-CN" altLang="en-US" b="1" i="0" u="none" strike="noStrike" dirty="0">
                <a:solidFill>
                  <a:srgbClr val="4A4A4A"/>
                </a:solidFill>
                <a:effectLst/>
                <a:latin typeface="Avenir" panose="02000503020000020003" pitchFamily="2" charset="0"/>
              </a:rPr>
              <a:t>和 </a:t>
            </a:r>
            <a:r>
              <a:rPr lang="en" altLang="zh-CN" b="1" i="0" u="none" strike="noStrike" dirty="0" err="1">
                <a:solidFill>
                  <a:srgbClr val="4A4A4A"/>
                </a:solidFill>
                <a:effectLst/>
                <a:latin typeface="Avenir" panose="02000503020000020003" pitchFamily="2" charset="0"/>
              </a:rPr>
              <a:t>Etag</a:t>
            </a:r>
            <a:r>
              <a:rPr lang="en" altLang="zh-CN" b="1" i="0" u="none" strike="noStrike" dirty="0">
                <a:solidFill>
                  <a:srgbClr val="4A4A4A"/>
                </a:solidFill>
                <a:effectLst/>
                <a:latin typeface="Avenir" panose="02000503020000020003" pitchFamily="2" charset="0"/>
              </a:rPr>
              <a:t> / If-None-Match)</a:t>
            </a:r>
            <a:r>
              <a:rPr lang="zh-CN" altLang="en" b="1" i="0" u="none" strike="noStrike" dirty="0">
                <a:solidFill>
                  <a:srgbClr val="4A4A4A"/>
                </a:solidFill>
                <a:effectLst/>
                <a:latin typeface="Avenir" panose="02000503020000020003" pitchFamily="2" charset="0"/>
              </a:rPr>
              <a:t>，</a:t>
            </a:r>
            <a:endParaRPr lang="en-US" altLang="zh-CN" b="1" i="0" u="none" strike="noStrike" dirty="0">
              <a:solidFill>
                <a:srgbClr val="4A4A4A"/>
              </a:solidFill>
              <a:effectLst/>
              <a:latin typeface="Avenir" panose="02000503020000020003" pitchFamily="2" charset="0"/>
            </a:endParaRPr>
          </a:p>
          <a:p>
            <a:pPr>
              <a:lnSpc>
                <a:spcPct val="150000"/>
              </a:lnSpc>
            </a:pPr>
            <a:r>
              <a:rPr lang="zh-CN" altLang="en-US" b="1" i="0" u="none" strike="noStrike" dirty="0">
                <a:solidFill>
                  <a:srgbClr val="4A4A4A"/>
                </a:solidFill>
                <a:effectLst/>
                <a:latin typeface="Avenir" panose="02000503020000020003" pitchFamily="2" charset="0"/>
              </a:rPr>
              <a:t>协商缓存由服务器决定是否使用缓存，若协商缓存失效，那么代表该请求的缓存失效，返回 </a:t>
            </a:r>
            <a:r>
              <a:rPr lang="en-US" altLang="zh-CN" b="1" i="0" u="none" strike="noStrike" dirty="0">
                <a:solidFill>
                  <a:srgbClr val="4A4A4A"/>
                </a:solidFill>
                <a:effectLst/>
                <a:latin typeface="Avenir" panose="02000503020000020003" pitchFamily="2" charset="0"/>
              </a:rPr>
              <a:t>200</a:t>
            </a:r>
            <a:r>
              <a:rPr lang="zh-CN" altLang="en-US" b="1" i="0" u="none" strike="noStrike" dirty="0">
                <a:solidFill>
                  <a:srgbClr val="4A4A4A"/>
                </a:solidFill>
                <a:effectLst/>
                <a:latin typeface="Avenir" panose="02000503020000020003" pitchFamily="2" charset="0"/>
              </a:rPr>
              <a:t>，重新返回资源和缓存标识，再存入浏览器缓存中；</a:t>
            </a:r>
            <a:endParaRPr lang="en-US" altLang="zh-CN" b="1" i="0" u="none" strike="noStrike" dirty="0">
              <a:solidFill>
                <a:srgbClr val="4A4A4A"/>
              </a:solidFill>
              <a:effectLst/>
              <a:latin typeface="Avenir" panose="02000503020000020003" pitchFamily="2" charset="0"/>
            </a:endParaRPr>
          </a:p>
          <a:p>
            <a:pPr>
              <a:lnSpc>
                <a:spcPct val="150000"/>
              </a:lnSpc>
            </a:pPr>
            <a:r>
              <a:rPr lang="zh-CN" altLang="en-US" b="1" i="0" u="none" strike="noStrike" dirty="0">
                <a:solidFill>
                  <a:srgbClr val="4A4A4A"/>
                </a:solidFill>
                <a:effectLst/>
                <a:latin typeface="Avenir" panose="02000503020000020003" pitchFamily="2" charset="0"/>
              </a:rPr>
              <a:t>生效则返回 </a:t>
            </a:r>
            <a:r>
              <a:rPr lang="en-US" altLang="zh-CN" b="1" i="0" u="none" strike="noStrike" dirty="0">
                <a:solidFill>
                  <a:srgbClr val="4A4A4A"/>
                </a:solidFill>
                <a:effectLst/>
                <a:latin typeface="Avenir" panose="02000503020000020003" pitchFamily="2" charset="0"/>
              </a:rPr>
              <a:t>304</a:t>
            </a:r>
            <a:r>
              <a:rPr lang="zh-CN" altLang="en-US" b="1" i="0" u="none" strike="noStrike" dirty="0">
                <a:solidFill>
                  <a:srgbClr val="4A4A4A"/>
                </a:solidFill>
                <a:effectLst/>
                <a:latin typeface="Avenir" panose="02000503020000020003" pitchFamily="2" charset="0"/>
              </a:rPr>
              <a:t>，继续使用缓存</a:t>
            </a:r>
            <a:r>
              <a:rPr lang="zh-CN" altLang="en-US" b="0" i="0" u="none" strike="noStrike" dirty="0">
                <a:solidFill>
                  <a:srgbClr val="4A4A4A"/>
                </a:solidFill>
                <a:effectLst/>
                <a:latin typeface="Avenir" panose="02000503020000020003" pitchFamily="2" charset="0"/>
              </a:rPr>
              <a:t>。</a:t>
            </a:r>
            <a:endParaRPr lang="zh-CN" altLang="en-US" dirty="0"/>
          </a:p>
        </p:txBody>
      </p:sp>
    </p:spTree>
    <p:extLst>
      <p:ext uri="{BB962C8B-B14F-4D97-AF65-F5344CB8AC3E}">
        <p14:creationId xmlns:p14="http://schemas.microsoft.com/office/powerpoint/2010/main" val="288542315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缓存实际应用策略</a:t>
            </a:r>
            <a:endParaRPr kumimoji="1" lang="zh-CN" altLang="en-US" dirty="0"/>
          </a:p>
        </p:txBody>
      </p:sp>
      <p:sp>
        <p:nvSpPr>
          <p:cNvPr id="5" name="矩形 4">
            <a:extLst>
              <a:ext uri="{FF2B5EF4-FFF2-40B4-BE49-F238E27FC236}">
                <a16:creationId xmlns:a16="http://schemas.microsoft.com/office/drawing/2014/main" id="{AA22B7F4-F348-684C-81C7-5458CF186F4B}"/>
              </a:ext>
            </a:extLst>
          </p:cNvPr>
          <p:cNvSpPr/>
          <p:nvPr/>
        </p:nvSpPr>
        <p:spPr>
          <a:xfrm>
            <a:off x="838200" y="1485531"/>
            <a:ext cx="10515600" cy="5497723"/>
          </a:xfrm>
          <a:prstGeom prst="rect">
            <a:avLst/>
          </a:prstGeom>
        </p:spPr>
        <p:txBody>
          <a:bodyPr wrap="square">
            <a:spAutoFit/>
          </a:bodyPr>
          <a:lstStyle/>
          <a:p>
            <a:pPr>
              <a:lnSpc>
                <a:spcPct val="150000"/>
              </a:lnSpc>
            </a:pPr>
            <a:r>
              <a:rPr lang="zh-CN" altLang="en-US" sz="2800" b="1" dirty="0">
                <a:solidFill>
                  <a:srgbClr val="FF0000"/>
                </a:solidFill>
              </a:rPr>
              <a:t>频繁变动的资源</a:t>
            </a:r>
            <a:endParaRPr lang="en-US" altLang="zh-CN" sz="2800" b="1" dirty="0">
              <a:solidFill>
                <a:srgbClr val="FF0000"/>
              </a:solidFill>
            </a:endParaRPr>
          </a:p>
          <a:p>
            <a:pPr>
              <a:lnSpc>
                <a:spcPct val="150000"/>
              </a:lnSpc>
            </a:pPr>
            <a:r>
              <a:rPr lang="en" altLang="zh-CN" b="1" dirty="0"/>
              <a:t>Cache-Control: no-cache</a:t>
            </a:r>
          </a:p>
          <a:p>
            <a:pPr>
              <a:lnSpc>
                <a:spcPct val="150000"/>
              </a:lnSpc>
            </a:pPr>
            <a:r>
              <a:rPr lang="zh-CN" altLang="en-US" dirty="0"/>
              <a:t>对于频繁变动的资源，首先需要使用</a:t>
            </a:r>
            <a:r>
              <a:rPr lang="en" altLang="zh-CN" dirty="0"/>
              <a:t>Cache-Control: no-cache </a:t>
            </a:r>
            <a:r>
              <a:rPr lang="zh-CN" altLang="en-US" dirty="0"/>
              <a:t>使浏览器每次都请求服务器，然后配合 </a:t>
            </a:r>
            <a:r>
              <a:rPr lang="en" altLang="zh-CN" dirty="0" err="1"/>
              <a:t>ETag</a:t>
            </a:r>
            <a:r>
              <a:rPr lang="en" altLang="zh-CN" dirty="0"/>
              <a:t> </a:t>
            </a:r>
            <a:r>
              <a:rPr lang="zh-CN" altLang="en-US" dirty="0"/>
              <a:t>或者 </a:t>
            </a:r>
            <a:r>
              <a:rPr lang="en" altLang="zh-CN" dirty="0"/>
              <a:t>Last-Modified </a:t>
            </a:r>
            <a:r>
              <a:rPr lang="zh-CN" altLang="en-US" dirty="0"/>
              <a:t>来验证资源是否有效。这样的做法虽然不能节省请求数量，但是能显著减少响应数据大小。</a:t>
            </a:r>
          </a:p>
          <a:p>
            <a:pPr>
              <a:lnSpc>
                <a:spcPct val="150000"/>
              </a:lnSpc>
            </a:pPr>
            <a:endParaRPr lang="en-US" altLang="zh-CN" dirty="0"/>
          </a:p>
          <a:p>
            <a:pPr>
              <a:lnSpc>
                <a:spcPct val="150000"/>
              </a:lnSpc>
            </a:pPr>
            <a:r>
              <a:rPr lang="zh-CN" altLang="en-US" sz="2800" b="1" dirty="0">
                <a:solidFill>
                  <a:srgbClr val="FF0000"/>
                </a:solidFill>
              </a:rPr>
              <a:t>不常变化的资源</a:t>
            </a:r>
            <a:endParaRPr lang="en-US" altLang="zh-CN" sz="2800" b="1" dirty="0">
              <a:solidFill>
                <a:srgbClr val="FF0000"/>
              </a:solidFill>
            </a:endParaRPr>
          </a:p>
          <a:p>
            <a:pPr>
              <a:lnSpc>
                <a:spcPct val="150000"/>
              </a:lnSpc>
            </a:pPr>
            <a:r>
              <a:rPr lang="en" altLang="zh-CN" b="1" dirty="0"/>
              <a:t>Cache-Control: max-age=31536000</a:t>
            </a:r>
          </a:p>
          <a:p>
            <a:pPr>
              <a:lnSpc>
                <a:spcPct val="150000"/>
              </a:lnSpc>
            </a:pPr>
            <a:r>
              <a:rPr lang="zh-CN" altLang="en-US" dirty="0"/>
              <a:t>通常在处理这类资源时，给它们的 </a:t>
            </a:r>
            <a:r>
              <a:rPr lang="en" altLang="zh-CN" dirty="0"/>
              <a:t>Cache-Control </a:t>
            </a:r>
            <a:r>
              <a:rPr lang="zh-CN" altLang="en-US" dirty="0"/>
              <a:t>配置一个很大的 </a:t>
            </a:r>
            <a:r>
              <a:rPr lang="en" altLang="zh-CN" dirty="0"/>
              <a:t>max-age=31536000(</a:t>
            </a:r>
            <a:r>
              <a:rPr lang="zh-CN" altLang="en-US" dirty="0"/>
              <a:t>一年</a:t>
            </a:r>
            <a:r>
              <a:rPr lang="en-US" altLang="zh-CN" dirty="0"/>
              <a:t>)</a:t>
            </a:r>
            <a:r>
              <a:rPr lang="zh-CN" altLang="en-US" dirty="0"/>
              <a:t>，这样浏览器之后请求相同的 </a:t>
            </a:r>
            <a:r>
              <a:rPr lang="en" altLang="zh-CN" dirty="0"/>
              <a:t>URL </a:t>
            </a:r>
            <a:r>
              <a:rPr lang="zh-CN" altLang="en-US" dirty="0"/>
              <a:t>会命中强制缓存。而为了解决更新的问题，就需要在文件名 </a:t>
            </a:r>
            <a:r>
              <a:rPr lang="en-US" altLang="zh-CN" dirty="0"/>
              <a:t>(</a:t>
            </a:r>
            <a:r>
              <a:rPr lang="zh-CN" altLang="en-US" dirty="0"/>
              <a:t>或者路径</a:t>
            </a:r>
            <a:r>
              <a:rPr lang="en-US" altLang="zh-CN" dirty="0"/>
              <a:t>) </a:t>
            </a:r>
            <a:r>
              <a:rPr lang="zh-CN" altLang="en-US" dirty="0"/>
              <a:t>中添加 </a:t>
            </a:r>
            <a:r>
              <a:rPr lang="en" altLang="zh-CN" dirty="0"/>
              <a:t>hash</a:t>
            </a:r>
            <a:r>
              <a:rPr lang="zh-CN" altLang="en" dirty="0"/>
              <a:t>， </a:t>
            </a:r>
            <a:r>
              <a:rPr lang="zh-CN" altLang="en-US" dirty="0"/>
              <a:t>版本号等动态字符，之后更改动态字符，从而达到更改引用 </a:t>
            </a:r>
            <a:r>
              <a:rPr lang="en" altLang="zh-CN" dirty="0"/>
              <a:t>URL </a:t>
            </a:r>
            <a:r>
              <a:rPr lang="zh-CN" altLang="en-US" dirty="0"/>
              <a:t>的目的</a:t>
            </a:r>
          </a:p>
          <a:p>
            <a:pPr marL="342900" indent="-342900">
              <a:lnSpc>
                <a:spcPct val="150000"/>
              </a:lnSpc>
              <a:buAutoNum type="arabicPeriod"/>
            </a:pPr>
            <a:endParaRPr lang="zh-CN" altLang="en-US" dirty="0"/>
          </a:p>
        </p:txBody>
      </p:sp>
    </p:spTree>
    <p:extLst>
      <p:ext uri="{BB962C8B-B14F-4D97-AF65-F5344CB8AC3E}">
        <p14:creationId xmlns:p14="http://schemas.microsoft.com/office/powerpoint/2010/main" val="26145865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p:txBody>
          <a:bodyPr>
            <a:normAutofit/>
          </a:bodyPr>
          <a:lstStyle/>
          <a:p>
            <a:r>
              <a:rPr kumimoji="1" lang="zh-Hans" altLang="en-US" dirty="0"/>
              <a:t>谢谢大家！</a:t>
            </a:r>
            <a:endParaRPr kumimoji="1" lang="zh-CN" altLang="en-US" dirty="0"/>
          </a:p>
        </p:txBody>
      </p:sp>
      <p:sp>
        <p:nvSpPr>
          <p:cNvPr id="3" name="副标题 2">
            <a:extLst>
              <a:ext uri="{FF2B5EF4-FFF2-40B4-BE49-F238E27FC236}">
                <a16:creationId xmlns:a16="http://schemas.microsoft.com/office/drawing/2014/main" id="{AB347821-3208-0E4A-9CCE-64B492005EE3}"/>
              </a:ext>
            </a:extLst>
          </p:cNvPr>
          <p:cNvSpPr>
            <a:spLocks noGrp="1"/>
          </p:cNvSpPr>
          <p:nvPr>
            <p:ph type="subTitle" idx="1"/>
          </p:nvPr>
        </p:nvSpPr>
        <p:spPr/>
        <p:txBody>
          <a:bodyPr/>
          <a:lstStyle/>
          <a:p>
            <a:endParaRPr kumimoji="1" lang="zh-CN" altLang="en-US" dirty="0"/>
          </a:p>
        </p:txBody>
      </p:sp>
    </p:spTree>
    <p:extLst>
      <p:ext uri="{BB962C8B-B14F-4D97-AF65-F5344CB8AC3E}">
        <p14:creationId xmlns:p14="http://schemas.microsoft.com/office/powerpoint/2010/main" val="152479227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a:xfrm>
            <a:off x="934065" y="117987"/>
            <a:ext cx="9144000" cy="5869858"/>
          </a:xfrm>
        </p:spPr>
        <p:txBody>
          <a:bodyPr>
            <a:normAutofit/>
          </a:bodyPr>
          <a:lstStyle/>
          <a:p>
            <a:pPr algn="l">
              <a:lnSpc>
                <a:spcPct val="150000"/>
              </a:lnSpc>
            </a:pPr>
            <a:r>
              <a:rPr lang="zh-Hans" altLang="en-US" b="1" dirty="0">
                <a:solidFill>
                  <a:srgbClr val="FF0000"/>
                </a:solidFill>
              </a:rPr>
              <a:t>一，什么是缓存</a:t>
            </a:r>
            <a:br>
              <a:rPr lang="en-US" altLang="zh-Hans" dirty="0"/>
            </a:br>
            <a:r>
              <a:rPr lang="zh-Hans" altLang="en-US" dirty="0"/>
              <a:t>二，什么是强缓存</a:t>
            </a:r>
            <a:br>
              <a:rPr lang="en-US" altLang="zh-Hans" dirty="0"/>
            </a:br>
            <a:r>
              <a:rPr lang="zh-Hans" altLang="en-US" dirty="0"/>
              <a:t>三，什么是协商缓存</a:t>
            </a:r>
            <a:br>
              <a:rPr lang="en-US" altLang="zh-Hans" dirty="0"/>
            </a:br>
            <a:r>
              <a:rPr lang="zh-Hans" altLang="en-US" dirty="0"/>
              <a:t>四，怎么使用缓存</a:t>
            </a:r>
            <a:endParaRPr kumimoji="1" lang="zh-CN" altLang="en-US" dirty="0"/>
          </a:p>
        </p:txBody>
      </p:sp>
    </p:spTree>
    <p:extLst>
      <p:ext uri="{BB962C8B-B14F-4D97-AF65-F5344CB8AC3E}">
        <p14:creationId xmlns:p14="http://schemas.microsoft.com/office/powerpoint/2010/main" val="78162191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CN" altLang="en-US" dirty="0"/>
              <a:t>缓存过程分析</a:t>
            </a:r>
            <a:endParaRPr kumimoji="1" lang="zh-CN" altLang="en-US" dirty="0"/>
          </a:p>
        </p:txBody>
      </p:sp>
      <p:pic>
        <p:nvPicPr>
          <p:cNvPr id="4" name="内容占位符 3">
            <a:extLst>
              <a:ext uri="{FF2B5EF4-FFF2-40B4-BE49-F238E27FC236}">
                <a16:creationId xmlns:a16="http://schemas.microsoft.com/office/drawing/2014/main" id="{D45311A8-EBBC-5A45-B1C0-CB073FD7A37A}"/>
              </a:ext>
            </a:extLst>
          </p:cNvPr>
          <p:cNvPicPr>
            <a:picLocks noGrp="1" noChangeAspect="1"/>
          </p:cNvPicPr>
          <p:nvPr>
            <p:ph idx="1"/>
          </p:nvPr>
        </p:nvPicPr>
        <p:blipFill>
          <a:blip r:embed="rId2"/>
          <a:stretch>
            <a:fillRect/>
          </a:stretch>
        </p:blipFill>
        <p:spPr>
          <a:xfrm>
            <a:off x="838200" y="1838172"/>
            <a:ext cx="6281379" cy="4800099"/>
          </a:xfrm>
          <a:prstGeom prst="rect">
            <a:avLst/>
          </a:prstGeom>
        </p:spPr>
      </p:pic>
      <p:sp>
        <p:nvSpPr>
          <p:cNvPr id="5" name="矩形 4">
            <a:extLst>
              <a:ext uri="{FF2B5EF4-FFF2-40B4-BE49-F238E27FC236}">
                <a16:creationId xmlns:a16="http://schemas.microsoft.com/office/drawing/2014/main" id="{9E45EB40-CB2E-B349-9F20-B2B32A6DB6D3}"/>
              </a:ext>
            </a:extLst>
          </p:cNvPr>
          <p:cNvSpPr/>
          <p:nvPr/>
        </p:nvSpPr>
        <p:spPr>
          <a:xfrm>
            <a:off x="7561006" y="1690688"/>
            <a:ext cx="3456039" cy="4209870"/>
          </a:xfrm>
          <a:prstGeom prst="rect">
            <a:avLst/>
          </a:prstGeom>
        </p:spPr>
        <p:txBody>
          <a:bodyPr wrap="square">
            <a:spAutoFit/>
          </a:bodyPr>
          <a:lstStyle/>
          <a:p>
            <a:pPr algn="just">
              <a:lnSpc>
                <a:spcPct val="150000"/>
              </a:lnSpc>
              <a:buFont typeface="Arial" panose="020B0604020202020204" pitchFamily="34" charset="0"/>
              <a:buChar char="•"/>
            </a:pPr>
            <a:r>
              <a:rPr lang="zh-CN" altLang="en-US" b="0" i="0" u="none" strike="noStrike" dirty="0">
                <a:solidFill>
                  <a:srgbClr val="4A4A4A"/>
                </a:solidFill>
                <a:effectLst/>
                <a:latin typeface="Avenir" panose="02000503020000020003" pitchFamily="2" charset="0"/>
              </a:rPr>
              <a:t>浏览器每次发起请求，都会先在浏览器缓存中查找该请求的结果以及缓存标识；</a:t>
            </a:r>
          </a:p>
          <a:p>
            <a:pPr algn="just">
              <a:lnSpc>
                <a:spcPct val="150000"/>
              </a:lnSpc>
              <a:buFont typeface="Arial" panose="020B0604020202020204" pitchFamily="34" charset="0"/>
              <a:buChar char="•"/>
            </a:pPr>
            <a:r>
              <a:rPr lang="zh-CN" altLang="en-US" b="0" i="0" u="none" strike="noStrike" dirty="0">
                <a:solidFill>
                  <a:srgbClr val="4A4A4A"/>
                </a:solidFill>
                <a:effectLst/>
                <a:latin typeface="Avenir" panose="02000503020000020003" pitchFamily="2" charset="0"/>
              </a:rPr>
              <a:t>浏览器每次拿到返回的请求结果都会将该结果和缓存标识存入浏览器缓存中。</a:t>
            </a:r>
            <a:endParaRPr lang="en-US" altLang="zh-CN" dirty="0">
              <a:solidFill>
                <a:srgbClr val="4A4A4A"/>
              </a:solidFill>
              <a:latin typeface="Avenir" panose="02000503020000020003" pitchFamily="2" charset="0"/>
            </a:endParaRPr>
          </a:p>
          <a:p>
            <a:pPr algn="just">
              <a:lnSpc>
                <a:spcPct val="150000"/>
              </a:lnSpc>
              <a:buFont typeface="Arial" panose="020B0604020202020204" pitchFamily="34" charset="0"/>
              <a:buChar char="•"/>
            </a:pPr>
            <a:endParaRPr lang="zh-CN" altLang="en-US" b="0" i="0" u="none" strike="noStrike" dirty="0">
              <a:solidFill>
                <a:srgbClr val="4A4A4A"/>
              </a:solidFill>
              <a:effectLst/>
              <a:latin typeface="Avenir" panose="02000503020000020003" pitchFamily="2" charset="0"/>
            </a:endParaRPr>
          </a:p>
          <a:p>
            <a:pPr algn="just">
              <a:lnSpc>
                <a:spcPct val="150000"/>
              </a:lnSpc>
            </a:pPr>
            <a:r>
              <a:rPr lang="zh-CN" altLang="en-US" b="0" i="0" u="none" strike="noStrike" dirty="0">
                <a:solidFill>
                  <a:srgbClr val="4A4A4A"/>
                </a:solidFill>
                <a:effectLst/>
                <a:latin typeface="Avenir" panose="02000503020000020003" pitchFamily="2" charset="0"/>
              </a:rPr>
              <a:t>以上两点结论就是浏览器缓存机制的关键，它确保了每个请求的缓存存入与读取</a:t>
            </a:r>
          </a:p>
        </p:txBody>
      </p:sp>
    </p:spTree>
    <p:extLst>
      <p:ext uri="{BB962C8B-B14F-4D97-AF65-F5344CB8AC3E}">
        <p14:creationId xmlns:p14="http://schemas.microsoft.com/office/powerpoint/2010/main" val="137459084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a:xfrm>
            <a:off x="934065" y="117987"/>
            <a:ext cx="9144000" cy="5869858"/>
          </a:xfrm>
        </p:spPr>
        <p:txBody>
          <a:bodyPr>
            <a:normAutofit/>
          </a:bodyPr>
          <a:lstStyle/>
          <a:p>
            <a:pPr algn="l">
              <a:lnSpc>
                <a:spcPct val="150000"/>
              </a:lnSpc>
            </a:pPr>
            <a:r>
              <a:rPr lang="zh-Hans" altLang="en-US" dirty="0"/>
              <a:t>一，什么是缓存</a:t>
            </a:r>
            <a:br>
              <a:rPr lang="en-US" altLang="zh-Hans" dirty="0"/>
            </a:br>
            <a:r>
              <a:rPr lang="zh-Hans" altLang="en-US" b="1" dirty="0">
                <a:solidFill>
                  <a:srgbClr val="FF0000"/>
                </a:solidFill>
              </a:rPr>
              <a:t>二，什么是强缓存</a:t>
            </a:r>
            <a:br>
              <a:rPr lang="en-US" altLang="zh-Hans" dirty="0"/>
            </a:br>
            <a:r>
              <a:rPr lang="zh-Hans" altLang="en-US" dirty="0"/>
              <a:t>三，什么是协商缓存</a:t>
            </a:r>
            <a:br>
              <a:rPr lang="en-US" altLang="zh-Hans" dirty="0"/>
            </a:br>
            <a:r>
              <a:rPr lang="zh-Hans" altLang="en-US" dirty="0"/>
              <a:t>四，怎么使用缓存</a:t>
            </a:r>
            <a:endParaRPr kumimoji="1" lang="zh-CN" altLang="en-US" dirty="0"/>
          </a:p>
        </p:txBody>
      </p:sp>
    </p:spTree>
    <p:extLst>
      <p:ext uri="{BB962C8B-B14F-4D97-AF65-F5344CB8AC3E}">
        <p14:creationId xmlns:p14="http://schemas.microsoft.com/office/powerpoint/2010/main" val="3986043976"/>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强缓存</a:t>
            </a:r>
            <a:r>
              <a:rPr lang="en-US" altLang="zh-Hans" dirty="0"/>
              <a:t>—</a:t>
            </a:r>
            <a:r>
              <a:rPr lang="zh-Hans" altLang="en-US" dirty="0"/>
              <a:t>什么是强缓存</a:t>
            </a:r>
            <a:endParaRPr kumimoji="1" lang="zh-CN" altLang="en-US" dirty="0"/>
          </a:p>
        </p:txBody>
      </p:sp>
      <p:sp>
        <p:nvSpPr>
          <p:cNvPr id="5" name="矩形 4">
            <a:extLst>
              <a:ext uri="{FF2B5EF4-FFF2-40B4-BE49-F238E27FC236}">
                <a16:creationId xmlns:a16="http://schemas.microsoft.com/office/drawing/2014/main" id="{9E45EB40-CB2E-B349-9F20-B2B32A6DB6D3}"/>
              </a:ext>
            </a:extLst>
          </p:cNvPr>
          <p:cNvSpPr/>
          <p:nvPr/>
        </p:nvSpPr>
        <p:spPr>
          <a:xfrm>
            <a:off x="838200" y="1690688"/>
            <a:ext cx="10178845" cy="5040867"/>
          </a:xfrm>
          <a:prstGeom prst="rect">
            <a:avLst/>
          </a:prstGeom>
        </p:spPr>
        <p:txBody>
          <a:bodyPr wrap="square">
            <a:spAutoFit/>
          </a:bodyPr>
          <a:lstStyle/>
          <a:p>
            <a:pPr algn="just">
              <a:lnSpc>
                <a:spcPct val="150000"/>
              </a:lnSpc>
              <a:buFont typeface="Arial" panose="020B0604020202020204" pitchFamily="34" charset="0"/>
              <a:buChar char="•"/>
            </a:pPr>
            <a:r>
              <a:rPr lang="zh-CN" altLang="en-US" b="1" dirty="0"/>
              <a:t>强缓存：不会向服务器发送请求，直接从缓存中读取资源，</a:t>
            </a:r>
            <a:endParaRPr lang="en-US" altLang="zh-CN" b="1" dirty="0"/>
          </a:p>
          <a:p>
            <a:pPr algn="just">
              <a:lnSpc>
                <a:spcPct val="150000"/>
              </a:lnSpc>
              <a:buFont typeface="Arial" panose="020B0604020202020204" pitchFamily="34" charset="0"/>
              <a:buChar char="•"/>
            </a:pPr>
            <a:r>
              <a:rPr lang="zh-CN" altLang="en-US" b="1" dirty="0"/>
              <a:t>在 </a:t>
            </a:r>
            <a:r>
              <a:rPr lang="en" altLang="zh-CN" b="1" dirty="0"/>
              <a:t>chrome </a:t>
            </a:r>
            <a:r>
              <a:rPr lang="zh-CN" altLang="en-US" b="1" dirty="0"/>
              <a:t>控制台的 </a:t>
            </a:r>
            <a:r>
              <a:rPr lang="en" altLang="zh-CN" b="1" dirty="0"/>
              <a:t>Network </a:t>
            </a:r>
            <a:r>
              <a:rPr lang="zh-CN" altLang="en-US" b="1" dirty="0"/>
              <a:t>选项中可以看到该请求返回 </a:t>
            </a:r>
            <a:r>
              <a:rPr lang="en-US" altLang="zh-CN" b="1" dirty="0"/>
              <a:t>200 </a:t>
            </a:r>
            <a:r>
              <a:rPr lang="zh-CN" altLang="en-US" b="1" dirty="0"/>
              <a:t>的状态码，并且 </a:t>
            </a:r>
            <a:r>
              <a:rPr lang="en" altLang="zh-CN" b="1" dirty="0"/>
              <a:t>Size </a:t>
            </a:r>
            <a:r>
              <a:rPr lang="zh-CN" altLang="en-US" b="1" dirty="0"/>
              <a:t>显示 </a:t>
            </a:r>
            <a:r>
              <a:rPr lang="en" altLang="zh-CN" b="1" dirty="0"/>
              <a:t>from disk cache </a:t>
            </a:r>
            <a:r>
              <a:rPr lang="zh-CN" altLang="en-US" b="1" dirty="0"/>
              <a:t>或 </a:t>
            </a:r>
            <a:r>
              <a:rPr lang="en" altLang="zh-CN" b="1" dirty="0"/>
              <a:t>from memory cache</a:t>
            </a:r>
            <a:r>
              <a:rPr lang="zh-CN" altLang="en" b="1" dirty="0"/>
              <a:t>。</a:t>
            </a: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endParaRPr lang="en-US" altLang="zh-CN" b="1" dirty="0"/>
          </a:p>
          <a:p>
            <a:pPr algn="just">
              <a:lnSpc>
                <a:spcPct val="150000"/>
              </a:lnSpc>
              <a:buFont typeface="Arial" panose="020B0604020202020204" pitchFamily="34" charset="0"/>
              <a:buChar char="•"/>
            </a:pPr>
            <a:r>
              <a:rPr lang="zh-CN" altLang="en-US" b="1" dirty="0"/>
              <a:t>强缓存可以通过设置两种 </a:t>
            </a:r>
            <a:r>
              <a:rPr lang="en" altLang="zh-CN" b="1" dirty="0"/>
              <a:t>HTTP Header </a:t>
            </a:r>
            <a:r>
              <a:rPr lang="zh-CN" altLang="en-US" b="1" dirty="0"/>
              <a:t>实现：</a:t>
            </a:r>
            <a:r>
              <a:rPr lang="en" altLang="zh-CN" b="1" dirty="0"/>
              <a:t>Expires </a:t>
            </a:r>
            <a:r>
              <a:rPr lang="zh-CN" altLang="en-US" b="1" dirty="0"/>
              <a:t>和 </a:t>
            </a:r>
            <a:r>
              <a:rPr lang="en" altLang="zh-CN" b="1" dirty="0"/>
              <a:t>Cache-Control</a:t>
            </a:r>
            <a:r>
              <a:rPr lang="zh-CN" altLang="en" b="1" dirty="0"/>
              <a:t>。</a:t>
            </a:r>
            <a:endParaRPr lang="zh-CN" altLang="en-US" b="0" i="0" u="none" strike="noStrike" dirty="0">
              <a:solidFill>
                <a:srgbClr val="4A4A4A"/>
              </a:solidFill>
              <a:effectLst/>
              <a:latin typeface="Avenir" panose="02000503020000020003" pitchFamily="2" charset="0"/>
            </a:endParaRPr>
          </a:p>
        </p:txBody>
      </p:sp>
      <p:pic>
        <p:nvPicPr>
          <p:cNvPr id="7" name="图片 6">
            <a:extLst>
              <a:ext uri="{FF2B5EF4-FFF2-40B4-BE49-F238E27FC236}">
                <a16:creationId xmlns:a16="http://schemas.microsoft.com/office/drawing/2014/main" id="{685BE352-C633-AA4C-B90E-D2083CF723A6}"/>
              </a:ext>
            </a:extLst>
          </p:cNvPr>
          <p:cNvPicPr>
            <a:picLocks noChangeAspect="1"/>
          </p:cNvPicPr>
          <p:nvPr/>
        </p:nvPicPr>
        <p:blipFill>
          <a:blip r:embed="rId2"/>
          <a:stretch>
            <a:fillRect/>
          </a:stretch>
        </p:blipFill>
        <p:spPr>
          <a:xfrm>
            <a:off x="902694" y="3016251"/>
            <a:ext cx="5024928" cy="3133826"/>
          </a:xfrm>
          <a:prstGeom prst="rect">
            <a:avLst/>
          </a:prstGeom>
        </p:spPr>
      </p:pic>
    </p:spTree>
    <p:extLst>
      <p:ext uri="{BB962C8B-B14F-4D97-AF65-F5344CB8AC3E}">
        <p14:creationId xmlns:p14="http://schemas.microsoft.com/office/powerpoint/2010/main" val="1906220064"/>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强缓存</a:t>
            </a:r>
            <a:r>
              <a:rPr lang="en-US" altLang="zh-Hans" dirty="0"/>
              <a:t>—</a:t>
            </a:r>
            <a:r>
              <a:rPr lang="en" altLang="zh-CN" dirty="0"/>
              <a:t>Expires</a:t>
            </a:r>
            <a:endParaRPr kumimoji="1" lang="zh-CN" altLang="en-US" dirty="0"/>
          </a:p>
        </p:txBody>
      </p:sp>
      <p:sp>
        <p:nvSpPr>
          <p:cNvPr id="5" name="矩形 4">
            <a:extLst>
              <a:ext uri="{FF2B5EF4-FFF2-40B4-BE49-F238E27FC236}">
                <a16:creationId xmlns:a16="http://schemas.microsoft.com/office/drawing/2014/main" id="{9E45EB40-CB2E-B349-9F20-B2B32A6DB6D3}"/>
              </a:ext>
            </a:extLst>
          </p:cNvPr>
          <p:cNvSpPr/>
          <p:nvPr/>
        </p:nvSpPr>
        <p:spPr>
          <a:xfrm>
            <a:off x="838200" y="1690688"/>
            <a:ext cx="10178845" cy="2543068"/>
          </a:xfrm>
          <a:prstGeom prst="rect">
            <a:avLst/>
          </a:prstGeom>
        </p:spPr>
        <p:txBody>
          <a:bodyPr wrap="square">
            <a:spAutoFit/>
          </a:bodyPr>
          <a:lstStyle/>
          <a:p>
            <a:pPr>
              <a:lnSpc>
                <a:spcPct val="150000"/>
              </a:lnSpc>
            </a:pPr>
            <a:r>
              <a:rPr lang="zh-CN" altLang="en-US" b="1" dirty="0"/>
              <a:t>缓存过期时间，用来指定资源到期的时间，是服务器端的具体的时间点</a:t>
            </a:r>
            <a:r>
              <a:rPr lang="zh-CN" altLang="en-US" dirty="0"/>
              <a:t>。也就是说，</a:t>
            </a:r>
            <a:r>
              <a:rPr lang="en" altLang="zh-CN" dirty="0"/>
              <a:t>Expires=max-age + </a:t>
            </a:r>
            <a:r>
              <a:rPr lang="zh-CN" altLang="en-US" dirty="0"/>
              <a:t>请求时间，需要和 </a:t>
            </a:r>
            <a:r>
              <a:rPr lang="en" altLang="zh-CN" dirty="0"/>
              <a:t>Last-modified </a:t>
            </a:r>
            <a:r>
              <a:rPr lang="zh-CN" altLang="en-US" dirty="0"/>
              <a:t>结合使用。</a:t>
            </a:r>
            <a:r>
              <a:rPr lang="en" altLang="zh-CN" dirty="0"/>
              <a:t>Expires </a:t>
            </a:r>
            <a:r>
              <a:rPr lang="zh-CN" altLang="en-US" dirty="0"/>
              <a:t>是 </a:t>
            </a:r>
            <a:r>
              <a:rPr lang="en" altLang="zh-CN" dirty="0"/>
              <a:t>Web </a:t>
            </a:r>
            <a:r>
              <a:rPr lang="zh-CN" altLang="en-US" dirty="0"/>
              <a:t>服务器响应消息头字段，在响应 </a:t>
            </a:r>
            <a:r>
              <a:rPr lang="en" altLang="zh-CN" dirty="0"/>
              <a:t>http </a:t>
            </a:r>
            <a:r>
              <a:rPr lang="zh-CN" altLang="en-US" dirty="0"/>
              <a:t>请求时告诉浏览器在过期时间前浏览器可以直接从浏览器缓存取数据，而无需再次请求。</a:t>
            </a:r>
            <a:endParaRPr lang="en-US" altLang="zh-CN" dirty="0"/>
          </a:p>
          <a:p>
            <a:pPr>
              <a:lnSpc>
                <a:spcPct val="150000"/>
              </a:lnSpc>
            </a:pPr>
            <a:endParaRPr lang="en" altLang="zh-CN" b="1" dirty="0"/>
          </a:p>
          <a:p>
            <a:pPr>
              <a:lnSpc>
                <a:spcPct val="150000"/>
              </a:lnSpc>
            </a:pPr>
            <a:r>
              <a:rPr lang="en" altLang="zh-CN" b="1" dirty="0"/>
              <a:t>Expires </a:t>
            </a:r>
            <a:r>
              <a:rPr lang="zh-CN" altLang="en-US" b="1" dirty="0"/>
              <a:t>受限于本地时间，如果修改了本地时间，可能会造成缓存失效</a:t>
            </a:r>
            <a:r>
              <a:rPr lang="zh-CN" altLang="en-US" dirty="0"/>
              <a:t>。</a:t>
            </a:r>
            <a:r>
              <a:rPr lang="en" altLang="zh-CN" dirty="0"/>
              <a:t>Expires: Wed, 22 Oct 2018 08:41:00 GMT</a:t>
            </a:r>
            <a:r>
              <a:rPr lang="zh-CN" altLang="en-US" dirty="0"/>
              <a:t>表示资源会在 </a:t>
            </a:r>
            <a:r>
              <a:rPr lang="en" altLang="zh-CN" dirty="0"/>
              <a:t>Wed, 22 Oct 2018 08:41:00 GMT </a:t>
            </a:r>
            <a:r>
              <a:rPr lang="zh-CN" altLang="en-US" dirty="0"/>
              <a:t>后过期，需要再次请求。</a:t>
            </a:r>
          </a:p>
        </p:txBody>
      </p:sp>
    </p:spTree>
    <p:extLst>
      <p:ext uri="{BB962C8B-B14F-4D97-AF65-F5344CB8AC3E}">
        <p14:creationId xmlns:p14="http://schemas.microsoft.com/office/powerpoint/2010/main" val="325829644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zh-Hans" altLang="en-US" dirty="0"/>
              <a:t>强缓存</a:t>
            </a:r>
            <a:r>
              <a:rPr lang="en-US" altLang="zh-Hans" dirty="0"/>
              <a:t>—</a:t>
            </a:r>
            <a:r>
              <a:rPr lang="en" altLang="zh-CN" dirty="0"/>
              <a:t>Cache-Control</a:t>
            </a:r>
            <a:endParaRPr kumimoji="1" lang="zh-CN" altLang="en-US" dirty="0"/>
          </a:p>
        </p:txBody>
      </p:sp>
      <p:pic>
        <p:nvPicPr>
          <p:cNvPr id="4" name="图片 3">
            <a:extLst>
              <a:ext uri="{FF2B5EF4-FFF2-40B4-BE49-F238E27FC236}">
                <a16:creationId xmlns:a16="http://schemas.microsoft.com/office/drawing/2014/main" id="{11724716-4EBD-3B41-8DFF-066241B60763}"/>
              </a:ext>
            </a:extLst>
          </p:cNvPr>
          <p:cNvPicPr>
            <a:picLocks noChangeAspect="1"/>
          </p:cNvPicPr>
          <p:nvPr/>
        </p:nvPicPr>
        <p:blipFill>
          <a:blip r:embed="rId2"/>
          <a:stretch>
            <a:fillRect/>
          </a:stretch>
        </p:blipFill>
        <p:spPr>
          <a:xfrm>
            <a:off x="359081" y="1690688"/>
            <a:ext cx="6310105" cy="3839957"/>
          </a:xfrm>
          <a:prstGeom prst="rect">
            <a:avLst/>
          </a:prstGeom>
        </p:spPr>
      </p:pic>
      <p:pic>
        <p:nvPicPr>
          <p:cNvPr id="6" name="图片 5">
            <a:extLst>
              <a:ext uri="{FF2B5EF4-FFF2-40B4-BE49-F238E27FC236}">
                <a16:creationId xmlns:a16="http://schemas.microsoft.com/office/drawing/2014/main" id="{A3C75229-F9CA-8249-ABC5-90E5C7B5C6D8}"/>
              </a:ext>
            </a:extLst>
          </p:cNvPr>
          <p:cNvPicPr>
            <a:picLocks noChangeAspect="1"/>
          </p:cNvPicPr>
          <p:nvPr/>
        </p:nvPicPr>
        <p:blipFill>
          <a:blip r:embed="rId3"/>
          <a:stretch>
            <a:fillRect/>
          </a:stretch>
        </p:blipFill>
        <p:spPr>
          <a:xfrm>
            <a:off x="6985000" y="1690688"/>
            <a:ext cx="5207000" cy="4686300"/>
          </a:xfrm>
          <a:prstGeom prst="rect">
            <a:avLst/>
          </a:prstGeom>
        </p:spPr>
      </p:pic>
      <p:sp>
        <p:nvSpPr>
          <p:cNvPr id="7" name="矩形 6">
            <a:extLst>
              <a:ext uri="{FF2B5EF4-FFF2-40B4-BE49-F238E27FC236}">
                <a16:creationId xmlns:a16="http://schemas.microsoft.com/office/drawing/2014/main" id="{F76A275D-FC50-A449-8D45-A3A355D131A4}"/>
              </a:ext>
            </a:extLst>
          </p:cNvPr>
          <p:cNvSpPr/>
          <p:nvPr/>
        </p:nvSpPr>
        <p:spPr>
          <a:xfrm>
            <a:off x="838200" y="5700457"/>
            <a:ext cx="6425177" cy="465577"/>
          </a:xfrm>
          <a:prstGeom prst="rect">
            <a:avLst/>
          </a:prstGeom>
        </p:spPr>
        <p:txBody>
          <a:bodyPr wrap="square">
            <a:spAutoFit/>
          </a:bodyPr>
          <a:lstStyle/>
          <a:p>
            <a:pPr>
              <a:lnSpc>
                <a:spcPct val="150000"/>
              </a:lnSpc>
            </a:pPr>
            <a:r>
              <a:rPr lang="zh-CN" altLang="en-US" b="1" i="0" u="none" strike="noStrike" dirty="0">
                <a:solidFill>
                  <a:srgbClr val="FF0000"/>
                </a:solidFill>
                <a:effectLst/>
                <a:latin typeface="Avenir" panose="02000503020000020003" pitchFamily="2" charset="0"/>
              </a:rPr>
              <a:t>将多个指令配合起来一起使用，达到多个目的</a:t>
            </a:r>
            <a:endParaRPr lang="zh-CN" altLang="en-US" b="1" dirty="0">
              <a:solidFill>
                <a:srgbClr val="FF0000"/>
              </a:solidFill>
            </a:endParaRPr>
          </a:p>
        </p:txBody>
      </p:sp>
    </p:spTree>
    <p:extLst>
      <p:ext uri="{BB962C8B-B14F-4D97-AF65-F5344CB8AC3E}">
        <p14:creationId xmlns:p14="http://schemas.microsoft.com/office/powerpoint/2010/main" val="241521023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AE5A8AC4-BCA0-3B45-AA5B-263EB593F42B}"/>
              </a:ext>
            </a:extLst>
          </p:cNvPr>
          <p:cNvSpPr>
            <a:spLocks noGrp="1"/>
          </p:cNvSpPr>
          <p:nvPr>
            <p:ph type="title"/>
          </p:nvPr>
        </p:nvSpPr>
        <p:spPr/>
        <p:txBody>
          <a:bodyPr/>
          <a:lstStyle/>
          <a:p>
            <a:r>
              <a:rPr lang="en-US" altLang="zh-Hans" dirty="0"/>
              <a:t>Expires &amp;&amp; </a:t>
            </a:r>
            <a:r>
              <a:rPr lang="en" altLang="zh-CN" dirty="0"/>
              <a:t>Cache-Control</a:t>
            </a:r>
            <a:r>
              <a:rPr lang="zh-Hans" altLang="en-US" dirty="0"/>
              <a:t>对比</a:t>
            </a:r>
            <a:endParaRPr kumimoji="1" lang="zh-CN" altLang="en-US" dirty="0"/>
          </a:p>
        </p:txBody>
      </p:sp>
      <p:sp>
        <p:nvSpPr>
          <p:cNvPr id="7" name="矩形 6">
            <a:extLst>
              <a:ext uri="{FF2B5EF4-FFF2-40B4-BE49-F238E27FC236}">
                <a16:creationId xmlns:a16="http://schemas.microsoft.com/office/drawing/2014/main" id="{F76A275D-FC50-A449-8D45-A3A355D131A4}"/>
              </a:ext>
            </a:extLst>
          </p:cNvPr>
          <p:cNvSpPr/>
          <p:nvPr/>
        </p:nvSpPr>
        <p:spPr>
          <a:xfrm>
            <a:off x="838200" y="2369560"/>
            <a:ext cx="7571509" cy="2127570"/>
          </a:xfrm>
          <a:prstGeom prst="rect">
            <a:avLst/>
          </a:prstGeom>
        </p:spPr>
        <p:txBody>
          <a:bodyPr wrap="square">
            <a:spAutoFit/>
          </a:bodyPr>
          <a:lstStyle/>
          <a:p>
            <a:pPr>
              <a:lnSpc>
                <a:spcPct val="150000"/>
              </a:lnSpc>
            </a:pPr>
            <a:r>
              <a:rPr lang="en" altLang="zh-CN" dirty="0"/>
              <a:t>Expires </a:t>
            </a:r>
            <a:r>
              <a:rPr lang="zh-CN" altLang="en-US" dirty="0"/>
              <a:t>是 </a:t>
            </a:r>
            <a:r>
              <a:rPr lang="en" altLang="zh-CN" dirty="0"/>
              <a:t>http1.0 </a:t>
            </a:r>
            <a:r>
              <a:rPr lang="zh-CN" altLang="en-US" dirty="0"/>
              <a:t>的产物，</a:t>
            </a:r>
            <a:r>
              <a:rPr lang="en" altLang="zh-CN" dirty="0"/>
              <a:t>Cache-Control </a:t>
            </a:r>
            <a:r>
              <a:rPr lang="zh-CN" altLang="en-US" dirty="0"/>
              <a:t>是 </a:t>
            </a:r>
            <a:r>
              <a:rPr lang="en" altLang="zh-CN" dirty="0"/>
              <a:t>http1.1 </a:t>
            </a:r>
            <a:r>
              <a:rPr lang="zh-CN" altLang="en-US" dirty="0"/>
              <a:t>的产物，</a:t>
            </a:r>
            <a:r>
              <a:rPr lang="zh-CN" altLang="en-US" b="1" dirty="0"/>
              <a:t>两者同时存在的话，</a:t>
            </a:r>
            <a:r>
              <a:rPr lang="en" altLang="zh-CN" b="1" dirty="0"/>
              <a:t>Cache-Control </a:t>
            </a:r>
            <a:r>
              <a:rPr lang="zh-CN" altLang="en-US" b="1" dirty="0"/>
              <a:t>优先级高于 </a:t>
            </a:r>
            <a:r>
              <a:rPr lang="en" altLang="zh-CN" b="1" dirty="0"/>
              <a:t>Expires</a:t>
            </a:r>
            <a:r>
              <a:rPr lang="zh-CN" altLang="en" dirty="0"/>
              <a:t>；</a:t>
            </a:r>
            <a:endParaRPr lang="en-US" altLang="zh-CN" dirty="0"/>
          </a:p>
          <a:p>
            <a:pPr>
              <a:lnSpc>
                <a:spcPct val="150000"/>
              </a:lnSpc>
            </a:pPr>
            <a:endParaRPr lang="en-US" altLang="zh-CN" dirty="0"/>
          </a:p>
          <a:p>
            <a:pPr>
              <a:lnSpc>
                <a:spcPct val="150000"/>
              </a:lnSpc>
            </a:pPr>
            <a:r>
              <a:rPr lang="zh-CN" altLang="en-US" dirty="0"/>
              <a:t>在某些不支持 </a:t>
            </a:r>
            <a:r>
              <a:rPr lang="en" altLang="zh-CN" dirty="0"/>
              <a:t>HTTP1.1 </a:t>
            </a:r>
            <a:r>
              <a:rPr lang="zh-CN" altLang="en-US" dirty="0"/>
              <a:t>的环境下，</a:t>
            </a:r>
            <a:r>
              <a:rPr lang="en" altLang="zh-CN" dirty="0"/>
              <a:t>Expires </a:t>
            </a:r>
            <a:r>
              <a:rPr lang="zh-CN" altLang="en-US" dirty="0"/>
              <a:t>就会发挥用处。所以 </a:t>
            </a:r>
            <a:r>
              <a:rPr lang="en" altLang="zh-CN" dirty="0"/>
              <a:t>Expires </a:t>
            </a:r>
            <a:r>
              <a:rPr lang="zh-CN" altLang="en-US" dirty="0"/>
              <a:t>其实是过时的产物，现阶段它的存在只是一种兼容性的写法。</a:t>
            </a:r>
            <a:endParaRPr lang="zh-CN" altLang="en-US" b="1" dirty="0">
              <a:solidFill>
                <a:srgbClr val="FF0000"/>
              </a:solidFill>
            </a:endParaRPr>
          </a:p>
        </p:txBody>
      </p:sp>
    </p:spTree>
    <p:extLst>
      <p:ext uri="{BB962C8B-B14F-4D97-AF65-F5344CB8AC3E}">
        <p14:creationId xmlns:p14="http://schemas.microsoft.com/office/powerpoint/2010/main" val="56061524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199E4523-56EB-4E48-9CF5-39A1B48FE4CC}"/>
              </a:ext>
            </a:extLst>
          </p:cNvPr>
          <p:cNvSpPr>
            <a:spLocks noGrp="1"/>
          </p:cNvSpPr>
          <p:nvPr>
            <p:ph type="ctrTitle"/>
          </p:nvPr>
        </p:nvSpPr>
        <p:spPr>
          <a:xfrm>
            <a:off x="934065" y="117987"/>
            <a:ext cx="9144000" cy="5869858"/>
          </a:xfrm>
        </p:spPr>
        <p:txBody>
          <a:bodyPr>
            <a:normAutofit/>
          </a:bodyPr>
          <a:lstStyle/>
          <a:p>
            <a:pPr algn="l">
              <a:lnSpc>
                <a:spcPct val="150000"/>
              </a:lnSpc>
            </a:pPr>
            <a:r>
              <a:rPr lang="zh-Hans" altLang="en-US" dirty="0"/>
              <a:t>一，什么是缓存</a:t>
            </a:r>
            <a:br>
              <a:rPr lang="en-US" altLang="zh-Hans" dirty="0"/>
            </a:br>
            <a:r>
              <a:rPr lang="zh-Hans" altLang="en-US" dirty="0"/>
              <a:t>二，什么是强缓存</a:t>
            </a:r>
            <a:br>
              <a:rPr lang="en-US" altLang="zh-Hans" dirty="0"/>
            </a:br>
            <a:r>
              <a:rPr lang="zh-Hans" altLang="en-US" b="1" dirty="0">
                <a:solidFill>
                  <a:srgbClr val="FF0000"/>
                </a:solidFill>
              </a:rPr>
              <a:t>三，什么是协商缓存</a:t>
            </a:r>
            <a:br>
              <a:rPr lang="en-US" altLang="zh-Hans" dirty="0"/>
            </a:br>
            <a:r>
              <a:rPr lang="zh-Hans" altLang="en-US" dirty="0"/>
              <a:t>四，怎么使用缓存</a:t>
            </a:r>
            <a:endParaRPr kumimoji="1" lang="zh-CN" altLang="en-US" dirty="0"/>
          </a:p>
        </p:txBody>
      </p:sp>
    </p:spTree>
    <p:extLst>
      <p:ext uri="{BB962C8B-B14F-4D97-AF65-F5344CB8AC3E}">
        <p14:creationId xmlns:p14="http://schemas.microsoft.com/office/powerpoint/2010/main" val="3661045349"/>
      </p:ext>
    </p:extLst>
  </p:cSld>
  <p:clrMapOvr>
    <a:masterClrMapping/>
  </p:clrMapOvr>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50</TotalTime>
  <Words>1022</Words>
  <Application>Microsoft Macintosh PowerPoint</Application>
  <PresentationFormat>宽屏</PresentationFormat>
  <Paragraphs>70</Paragraphs>
  <Slides>17</Slides>
  <Notes>0</Notes>
  <HiddenSlides>0</HiddenSlides>
  <MMClips>0</MMClips>
  <ScaleCrop>false</ScaleCrop>
  <HeadingPairs>
    <vt:vector size="6" baseType="variant">
      <vt:variant>
        <vt:lpstr>已用的字体</vt:lpstr>
      </vt:variant>
      <vt:variant>
        <vt:i4>4</vt:i4>
      </vt:variant>
      <vt:variant>
        <vt:lpstr>主题</vt:lpstr>
      </vt:variant>
      <vt:variant>
        <vt:i4>1</vt:i4>
      </vt:variant>
      <vt:variant>
        <vt:lpstr>幻灯片标题</vt:lpstr>
      </vt:variant>
      <vt:variant>
        <vt:i4>17</vt:i4>
      </vt:variant>
    </vt:vector>
  </HeadingPairs>
  <TitlesOfParts>
    <vt:vector size="22" baseType="lpstr">
      <vt:lpstr>等线</vt:lpstr>
      <vt:lpstr>等线 Light</vt:lpstr>
      <vt:lpstr>Arial</vt:lpstr>
      <vt:lpstr>Avenir</vt:lpstr>
      <vt:lpstr>Office 主题​​</vt:lpstr>
      <vt:lpstr>深入理解浏览器的缓存机制 </vt:lpstr>
      <vt:lpstr>一，什么是缓存 二，什么是强缓存 三，什么是协商缓存 四，怎么使用缓存</vt:lpstr>
      <vt:lpstr>缓存过程分析</vt:lpstr>
      <vt:lpstr>一，什么是缓存 二，什么是强缓存 三，什么是协商缓存 四，怎么使用缓存</vt:lpstr>
      <vt:lpstr>强缓存—什么是强缓存</vt:lpstr>
      <vt:lpstr>强缓存—Expires</vt:lpstr>
      <vt:lpstr>强缓存—Cache-Control</vt:lpstr>
      <vt:lpstr>Expires &amp;&amp; Cache-Control对比</vt:lpstr>
      <vt:lpstr>一，什么是缓存 二，什么是强缓存 三，什么是协商缓存 四，怎么使用缓存</vt:lpstr>
      <vt:lpstr>协商缓存—什么是协商缓存</vt:lpstr>
      <vt:lpstr>协商缓存—Last-Modified</vt:lpstr>
      <vt:lpstr>协商缓存—ETag </vt:lpstr>
      <vt:lpstr>Last-Modified &amp;&amp; ETag对比</vt:lpstr>
      <vt:lpstr>一，什么是缓存 二，什么是强缓存 三，什么是协商缓存 四，怎么使用缓存</vt:lpstr>
      <vt:lpstr>总体缓存机制解析</vt:lpstr>
      <vt:lpstr>缓存实际应用策略</vt:lpstr>
      <vt:lpstr>谢谢大家！</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深入理解浏览器的缓存机制 </dc:title>
  <dc:creator>永清</dc:creator>
  <cp:lastModifiedBy>胡 铮铮</cp:lastModifiedBy>
  <cp:revision>7</cp:revision>
  <dcterms:created xsi:type="dcterms:W3CDTF">2019-04-10T07:47:06Z</dcterms:created>
  <dcterms:modified xsi:type="dcterms:W3CDTF">2019-11-25T02:28:52Z</dcterms:modified>
</cp:coreProperties>
</file>

<file path=docProps/thumbnail.jpeg>
</file>